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77" r:id="rId3"/>
    <p:sldId id="278" r:id="rId4"/>
    <p:sldId id="261" r:id="rId5"/>
    <p:sldId id="262" r:id="rId6"/>
    <p:sldId id="265" r:id="rId7"/>
    <p:sldId id="266" r:id="rId8"/>
    <p:sldId id="279" r:id="rId9"/>
    <p:sldId id="281" r:id="rId10"/>
    <p:sldId id="280" r:id="rId11"/>
    <p:sldId id="282" r:id="rId12"/>
    <p:sldId id="263" r:id="rId13"/>
    <p:sldId id="276" r:id="rId14"/>
    <p:sldId id="257" r:id="rId15"/>
    <p:sldId id="258" r:id="rId16"/>
    <p:sldId id="259" r:id="rId17"/>
    <p:sldId id="260" r:id="rId18"/>
    <p:sldId id="275" r:id="rId19"/>
    <p:sldId id="267" r:id="rId20"/>
    <p:sldId id="272" r:id="rId21"/>
    <p:sldId id="271" r:id="rId22"/>
    <p:sldId id="273" r:id="rId23"/>
    <p:sldId id="274" r:id="rId24"/>
    <p:sldId id="270" r:id="rId25"/>
    <p:sldId id="268" r:id="rId26"/>
    <p:sldId id="269" r:id="rId27"/>
    <p:sldId id="283" r:id="rId28"/>
    <p:sldId id="284" r:id="rId29"/>
    <p:sldId id="285" r:id="rId30"/>
    <p:sldId id="288" r:id="rId31"/>
    <p:sldId id="287" r:id="rId32"/>
    <p:sldId id="289" r:id="rId33"/>
    <p:sldId id="286" r:id="rId3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669900"/>
    <a:srgbClr val="CCCC00"/>
    <a:srgbClr val="009900"/>
    <a:srgbClr val="FFCC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סגנון כהה 2 - הדגשה 1/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סגנון כהה 1 - הדגשה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סגנון כהה 1 - הדגשה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סגנון כה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סגנון כהה 1 - הדגשה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סגנון בהיר 1 - הדגשה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47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__________Microsoft_Excel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__________Microsoft_Excel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17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el.SHRUT\Documents\&#1513;&#1512;&#1493;&#1514;\&#1496;&#1497;&#1508;&#1493;&#1495;\&#1505;&#1508;&#1512;%20&#1492;&#1506;&#1491;&#1512;\2010\Table_25_2010(1)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Microsoft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168413796760253"/>
          <c:y val="5.6030183727034118E-2"/>
          <c:w val="0.65364785651793522"/>
          <c:h val="0.77106882473024208"/>
        </c:manualLayout>
      </c:layout>
      <c:barChart>
        <c:barDir val="col"/>
        <c:grouping val="clustered"/>
        <c:varyColors val="0"/>
        <c:ser>
          <c:idx val="0"/>
          <c:order val="0"/>
          <c:tx>
            <c:v>מנות זרע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 i="0" u="none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'ייצור לפי אוכלוסיות'!$I$44:$I$47</c:f>
              <c:strCache>
                <c:ptCount val="4"/>
                <c:pt idx="0">
                  <c:v>נבחנים    (31)</c:v>
                </c:pt>
                <c:pt idx="1">
                  <c:v>מבטיחים (16)</c:v>
                </c:pt>
                <c:pt idx="2">
                  <c:v>צעירים    (40)</c:v>
                </c:pt>
                <c:pt idx="3">
                  <c:v>המתנה   (30)</c:v>
                </c:pt>
              </c:strCache>
            </c:strRef>
          </c:cat>
          <c:val>
            <c:numRef>
              <c:f>'ייצור לפי אוכלוסיות'!$L$44:$L$47</c:f>
              <c:numCache>
                <c:formatCode>#,##0</c:formatCode>
                <c:ptCount val="4"/>
                <c:pt idx="0">
                  <c:v>481749</c:v>
                </c:pt>
                <c:pt idx="1">
                  <c:v>152517</c:v>
                </c:pt>
                <c:pt idx="2">
                  <c:v>69881</c:v>
                </c:pt>
                <c:pt idx="3">
                  <c:v>522833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105454208"/>
        <c:axId val="105464192"/>
      </c:barChart>
      <c:lineChart>
        <c:grouping val="standard"/>
        <c:varyColors val="0"/>
        <c:ser>
          <c:idx val="1"/>
          <c:order val="1"/>
          <c:tx>
            <c:v>מספר מרוקים</c:v>
          </c:tx>
          <c:dLbls>
            <c:dLbl>
              <c:idx val="0"/>
              <c:layout>
                <c:manualLayout>
                  <c:x val="-6.7243438320209972E-2"/>
                  <c:y val="-5.243037328667245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ysClr val="windowText" lastClr="000000"/>
                      </a:solidFill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611111111111106E-2"/>
                  <c:y val="-7.0948891805191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020997375328081E-2"/>
                  <c:y val="-6.6319262175561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'ייצור לפי אוכלוסיות'!$I$44:$I$47</c:f>
              <c:strCache>
                <c:ptCount val="4"/>
                <c:pt idx="0">
                  <c:v>נבחנים    (31)</c:v>
                </c:pt>
                <c:pt idx="1">
                  <c:v>מבטיחים (16)</c:v>
                </c:pt>
                <c:pt idx="2">
                  <c:v>צעירים    (40)</c:v>
                </c:pt>
                <c:pt idx="3">
                  <c:v>המתנה   (30)</c:v>
                </c:pt>
              </c:strCache>
            </c:strRef>
          </c:cat>
          <c:val>
            <c:numRef>
              <c:f>'ייצור לפי אוכלוסיות'!$K$44:$K$47</c:f>
              <c:numCache>
                <c:formatCode>#,##0</c:formatCode>
                <c:ptCount val="4"/>
                <c:pt idx="0">
                  <c:v>1410</c:v>
                </c:pt>
                <c:pt idx="1">
                  <c:v>740</c:v>
                </c:pt>
                <c:pt idx="2">
                  <c:v>611</c:v>
                </c:pt>
                <c:pt idx="3">
                  <c:v>2167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66112"/>
        <c:axId val="105476096"/>
      </c:lineChart>
      <c:catAx>
        <c:axId val="10545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he-IL"/>
          </a:p>
        </c:txPr>
        <c:crossAx val="105464192"/>
        <c:crosses val="autoZero"/>
        <c:auto val="1"/>
        <c:lblAlgn val="ctr"/>
        <c:lblOffset val="100"/>
        <c:noMultiLvlLbl val="0"/>
      </c:catAx>
      <c:valAx>
        <c:axId val="105464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he-IL" sz="2000"/>
                  <a:t>מנות זרע</a:t>
                </a:r>
              </a:p>
            </c:rich>
          </c:tx>
          <c:layout>
            <c:manualLayout>
              <c:xMode val="edge"/>
              <c:yMode val="edge"/>
              <c:x val="2.3833688148764253E-2"/>
              <c:y val="0.31844790682979668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he-IL"/>
          </a:p>
        </c:txPr>
        <c:crossAx val="105454208"/>
        <c:crosses val="autoZero"/>
        <c:crossBetween val="between"/>
      </c:valAx>
      <c:catAx>
        <c:axId val="105466112"/>
        <c:scaling>
          <c:orientation val="minMax"/>
        </c:scaling>
        <c:delete val="1"/>
        <c:axPos val="b"/>
        <c:majorTickMark val="out"/>
        <c:minorTickMark val="none"/>
        <c:tickLblPos val="nextTo"/>
        <c:crossAx val="105476096"/>
        <c:crosses val="autoZero"/>
        <c:auto val="1"/>
        <c:lblAlgn val="ctr"/>
        <c:lblOffset val="100"/>
        <c:noMultiLvlLbl val="0"/>
      </c:catAx>
      <c:valAx>
        <c:axId val="105476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he-IL" sz="2000"/>
                  <a:t>מספר מרוקים</a:t>
                </a:r>
              </a:p>
            </c:rich>
          </c:tx>
          <c:layout>
            <c:manualLayout>
              <c:xMode val="edge"/>
              <c:yMode val="edge"/>
              <c:x val="0.93715761287414834"/>
              <c:y val="0.32255978419364245"/>
            </c:manualLayout>
          </c:layout>
          <c:overlay val="0"/>
        </c:title>
        <c:numFmt formatCode="#,##0" sourceLinked="1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he-IL"/>
          </a:p>
        </c:txPr>
        <c:crossAx val="105466112"/>
        <c:crosses val="autoZero"/>
        <c:crossBetween val="between"/>
      </c:valAx>
      <c:spPr>
        <a:ln w="2540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28994999867440813"/>
          <c:y val="6.0185185185185182E-2"/>
          <c:w val="0.42611076645722318"/>
          <c:h val="0.16899788568095656"/>
        </c:manualLayout>
      </c:layout>
      <c:overlay val="0"/>
      <c:txPr>
        <a:bodyPr/>
        <a:lstStyle/>
        <a:p>
          <a:pPr>
            <a:defRPr sz="2000" b="1"/>
          </a:pPr>
          <a:endParaRPr lang="he-I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/>
              <a:t>עגלות הזרעות כללי</a:t>
            </a:r>
          </a:p>
        </c:rich>
      </c:tx>
      <c:layout>
        <c:manualLayout>
          <c:xMode val="edge"/>
          <c:yMode val="edge"/>
          <c:x val="0.54093066491688535"/>
          <c:y val="2.771362922195279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59951881014873"/>
          <c:y val="5.1400554097404488E-2"/>
          <c:w val="0.82784492563429568"/>
          <c:h val="0.71528648884287382"/>
        </c:manualLayout>
      </c:layout>
      <c:lineChart>
        <c:grouping val="standard"/>
        <c:varyColors val="0"/>
        <c:ser>
          <c:idx val="0"/>
          <c:order val="0"/>
          <c:tx>
            <c:v>2009</c:v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strRef>
              <c:f>'נתונים 2009-2011ואיורים'!$B$3:$M$3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2009-2011ואיורים'!$B$7:$M$7</c:f>
              <c:numCache>
                <c:formatCode>0.0</c:formatCode>
                <c:ptCount val="12"/>
                <c:pt idx="0">
                  <c:v>58.3</c:v>
                </c:pt>
                <c:pt idx="1">
                  <c:v>56.3</c:v>
                </c:pt>
                <c:pt idx="2">
                  <c:v>56.8</c:v>
                </c:pt>
                <c:pt idx="3">
                  <c:v>54.8</c:v>
                </c:pt>
                <c:pt idx="4">
                  <c:v>57.1</c:v>
                </c:pt>
                <c:pt idx="5">
                  <c:v>58.5</c:v>
                </c:pt>
                <c:pt idx="6">
                  <c:v>58.4</c:v>
                </c:pt>
                <c:pt idx="7">
                  <c:v>57.1</c:v>
                </c:pt>
                <c:pt idx="8">
                  <c:v>56.5</c:v>
                </c:pt>
                <c:pt idx="9">
                  <c:v>56.6</c:v>
                </c:pt>
                <c:pt idx="10">
                  <c:v>58.1</c:v>
                </c:pt>
                <c:pt idx="11">
                  <c:v>59.2</c:v>
                </c:pt>
              </c:numCache>
            </c:numRef>
          </c:val>
          <c:smooth val="0"/>
        </c:ser>
        <c:ser>
          <c:idx val="1"/>
          <c:order val="1"/>
          <c:tx>
            <c:v>2010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'נתונים 2009-2011ואיורים'!$B$3:$M$3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2009-2011ואיורים'!$B$35:$M$35</c:f>
              <c:numCache>
                <c:formatCode>0.0</c:formatCode>
                <c:ptCount val="12"/>
                <c:pt idx="0">
                  <c:v>58.2</c:v>
                </c:pt>
                <c:pt idx="1">
                  <c:v>58.3</c:v>
                </c:pt>
                <c:pt idx="2">
                  <c:v>58.3</c:v>
                </c:pt>
                <c:pt idx="3">
                  <c:v>60</c:v>
                </c:pt>
                <c:pt idx="4">
                  <c:v>59.1</c:v>
                </c:pt>
                <c:pt idx="5">
                  <c:v>57.3</c:v>
                </c:pt>
                <c:pt idx="6">
                  <c:v>55</c:v>
                </c:pt>
                <c:pt idx="7">
                  <c:v>50.2</c:v>
                </c:pt>
                <c:pt idx="8">
                  <c:v>49.1</c:v>
                </c:pt>
                <c:pt idx="9">
                  <c:v>53.5</c:v>
                </c:pt>
                <c:pt idx="10">
                  <c:v>54.5</c:v>
                </c:pt>
                <c:pt idx="11">
                  <c:v>55.5</c:v>
                </c:pt>
              </c:numCache>
            </c:numRef>
          </c:val>
          <c:smooth val="0"/>
        </c:ser>
        <c:ser>
          <c:idx val="2"/>
          <c:order val="2"/>
          <c:tx>
            <c:v>2011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'נתונים 2009-2011ואיורים'!$B$3:$M$3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2009-2011ואיורים'!$B$61:$M$61</c:f>
              <c:numCache>
                <c:formatCode>General</c:formatCode>
                <c:ptCount val="12"/>
                <c:pt idx="0">
                  <c:v>53.7</c:v>
                </c:pt>
                <c:pt idx="1">
                  <c:v>54.3</c:v>
                </c:pt>
                <c:pt idx="2">
                  <c:v>53.4</c:v>
                </c:pt>
                <c:pt idx="3">
                  <c:v>53.7</c:v>
                </c:pt>
                <c:pt idx="4">
                  <c:v>51.5</c:v>
                </c:pt>
                <c:pt idx="5">
                  <c:v>52</c:v>
                </c:pt>
                <c:pt idx="6">
                  <c:v>54.1</c:v>
                </c:pt>
                <c:pt idx="7">
                  <c:v>50.2</c:v>
                </c:pt>
                <c:pt idx="8">
                  <c:v>50.2</c:v>
                </c:pt>
                <c:pt idx="9">
                  <c:v>49.8</c:v>
                </c:pt>
                <c:pt idx="10">
                  <c:v>51.6</c:v>
                </c:pt>
                <c:pt idx="11">
                  <c:v>52.5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81312"/>
        <c:axId val="139773824"/>
      </c:lineChart>
      <c:catAx>
        <c:axId val="13958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9773824"/>
        <c:crosses val="autoZero"/>
        <c:auto val="1"/>
        <c:lblAlgn val="ctr"/>
        <c:lblOffset val="100"/>
        <c:noMultiLvlLbl val="0"/>
      </c:catAx>
      <c:valAx>
        <c:axId val="139773824"/>
        <c:scaling>
          <c:orientation val="minMax"/>
          <c:min val="47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200"/>
                  <a:t>% התעברות</a:t>
                </a:r>
              </a:p>
            </c:rich>
          </c:tx>
          <c:layout>
            <c:manualLayout>
              <c:xMode val="edge"/>
              <c:yMode val="edge"/>
              <c:x val="3.6087051618547681E-3"/>
              <c:y val="0.2840051221970956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39581312"/>
        <c:crosses val="autoZero"/>
        <c:crossBetween val="between"/>
      </c:val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.15555555555555556"/>
          <c:y val="0.63823266036382131"/>
          <c:w val="0.45411111111111113"/>
          <c:h val="0.1337362068495763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dirty="0"/>
              <a:t>עגלות הזרעה </a:t>
            </a:r>
            <a:r>
              <a:rPr lang="he-IL" dirty="0" smtClean="0"/>
              <a:t>1       </a:t>
            </a:r>
            <a:r>
              <a:rPr lang="he-IL" dirty="0"/>
              <a:t>קיבוצים</a:t>
            </a:r>
          </a:p>
        </c:rich>
      </c:tx>
      <c:layout>
        <c:manualLayout>
          <c:xMode val="edge"/>
          <c:yMode val="edge"/>
          <c:x val="0.24883247221018734"/>
          <c:y val="1.851841023512007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89787011086891"/>
          <c:y val="5.1400554097404488E-2"/>
          <c:w val="0.83046576805018013"/>
          <c:h val="0.7116203703703704"/>
        </c:manualLayout>
      </c:layout>
      <c:lineChart>
        <c:grouping val="standard"/>
        <c:varyColors val="0"/>
        <c:ser>
          <c:idx val="0"/>
          <c:order val="0"/>
          <c:tx>
            <c:v>2009</c:v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strRef>
              <c:f>'נתונים 2009-2011ואיורים'!$B$31:$M$31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2009-2011ואיורים'!$B$159:$M$159</c:f>
              <c:numCache>
                <c:formatCode>General</c:formatCode>
                <c:ptCount val="12"/>
                <c:pt idx="0">
                  <c:v>66.2</c:v>
                </c:pt>
                <c:pt idx="1">
                  <c:v>61.9</c:v>
                </c:pt>
                <c:pt idx="2">
                  <c:v>64.400000000000006</c:v>
                </c:pt>
                <c:pt idx="3">
                  <c:v>62.4</c:v>
                </c:pt>
                <c:pt idx="4">
                  <c:v>63</c:v>
                </c:pt>
                <c:pt idx="5">
                  <c:v>65.599999999999994</c:v>
                </c:pt>
                <c:pt idx="6">
                  <c:v>65.5</c:v>
                </c:pt>
                <c:pt idx="7">
                  <c:v>65.7</c:v>
                </c:pt>
                <c:pt idx="8">
                  <c:v>62.4</c:v>
                </c:pt>
                <c:pt idx="9">
                  <c:v>62</c:v>
                </c:pt>
                <c:pt idx="10">
                  <c:v>62.6</c:v>
                </c:pt>
                <c:pt idx="11">
                  <c:v>66.599999999999994</c:v>
                </c:pt>
              </c:numCache>
            </c:numRef>
          </c:val>
          <c:smooth val="0"/>
        </c:ser>
        <c:ser>
          <c:idx val="1"/>
          <c:order val="1"/>
          <c:tx>
            <c:v>2010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'נתונים 2009-2011ואיורים'!$B$31:$M$31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2009-2011ואיורים'!$B$184:$M$184</c:f>
              <c:numCache>
                <c:formatCode>General</c:formatCode>
                <c:ptCount val="12"/>
                <c:pt idx="0">
                  <c:v>64.3</c:v>
                </c:pt>
                <c:pt idx="1">
                  <c:v>66.5</c:v>
                </c:pt>
                <c:pt idx="2">
                  <c:v>65.599999999999994</c:v>
                </c:pt>
                <c:pt idx="3">
                  <c:v>65.400000000000006</c:v>
                </c:pt>
                <c:pt idx="4">
                  <c:v>65.2</c:v>
                </c:pt>
                <c:pt idx="5">
                  <c:v>63.6</c:v>
                </c:pt>
                <c:pt idx="6">
                  <c:v>63.1</c:v>
                </c:pt>
                <c:pt idx="7">
                  <c:v>58.1</c:v>
                </c:pt>
                <c:pt idx="8">
                  <c:v>54.1</c:v>
                </c:pt>
                <c:pt idx="9">
                  <c:v>60.4</c:v>
                </c:pt>
                <c:pt idx="10">
                  <c:v>60.9</c:v>
                </c:pt>
                <c:pt idx="11">
                  <c:v>62.4</c:v>
                </c:pt>
              </c:numCache>
            </c:numRef>
          </c:val>
          <c:smooth val="0"/>
        </c:ser>
        <c:ser>
          <c:idx val="2"/>
          <c:order val="2"/>
          <c:tx>
            <c:v>2011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4.9274781270409913E-2"/>
                  <c:y val="5.105426882393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374878483561061E-2"/>
                  <c:y val="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849854180273273E-2"/>
                  <c:y val="6.0336863155555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1174684057258811E-2"/>
                  <c:y val="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962220512190498E-2"/>
                  <c:y val="5.1054268823931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324829876985489E-2"/>
                  <c:y val="3.24890801606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537293422053809E-2"/>
                  <c:y val="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8437196208902651E-2"/>
                  <c:y val="4.17716744923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58734202862928E-2"/>
                  <c:y val="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3799805573697698E-2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4.17716744923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'נתונים 2009-2011ואיורים'!$B$31:$M$31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2009-2011ואיורים'!$B$209:$M$209</c:f>
              <c:numCache>
                <c:formatCode>General</c:formatCode>
                <c:ptCount val="12"/>
                <c:pt idx="0">
                  <c:v>60.1</c:v>
                </c:pt>
                <c:pt idx="1">
                  <c:v>62</c:v>
                </c:pt>
                <c:pt idx="2">
                  <c:v>62.1</c:v>
                </c:pt>
                <c:pt idx="3">
                  <c:v>59.8</c:v>
                </c:pt>
                <c:pt idx="4">
                  <c:v>57.1</c:v>
                </c:pt>
                <c:pt idx="5">
                  <c:v>57.3</c:v>
                </c:pt>
                <c:pt idx="6">
                  <c:v>61.1</c:v>
                </c:pt>
                <c:pt idx="7">
                  <c:v>56.9</c:v>
                </c:pt>
                <c:pt idx="8">
                  <c:v>56.3</c:v>
                </c:pt>
                <c:pt idx="9">
                  <c:v>54.8</c:v>
                </c:pt>
                <c:pt idx="10">
                  <c:v>58.2</c:v>
                </c:pt>
                <c:pt idx="11">
                  <c:v>56.3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63840"/>
        <c:axId val="163370112"/>
      </c:lineChart>
      <c:catAx>
        <c:axId val="16336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63370112"/>
        <c:crosses val="autoZero"/>
        <c:auto val="1"/>
        <c:lblAlgn val="ctr"/>
        <c:lblOffset val="100"/>
        <c:noMultiLvlLbl val="0"/>
      </c:catAx>
      <c:valAx>
        <c:axId val="163370112"/>
        <c:scaling>
          <c:orientation val="minMax"/>
          <c:min val="52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200" dirty="0"/>
                  <a:t>% התעברות</a:t>
                </a:r>
              </a:p>
            </c:rich>
          </c:tx>
          <c:layout>
            <c:manualLayout>
              <c:xMode val="edge"/>
              <c:yMode val="edge"/>
              <c:x val="9.1364829396325467E-3"/>
              <c:y val="0.2766087051618547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63363840"/>
        <c:crosses val="autoZero"/>
        <c:crossBetween val="between"/>
        <c:majorUnit val="4"/>
      </c:val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.16666666666666666"/>
          <c:y val="0.60590551181102359"/>
          <c:w val="0.45344444444444454"/>
          <c:h val="0.17244787109944593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/>
              <a:t>עגלות הזרעות כללי      קיבוצים</a:t>
            </a:r>
          </a:p>
        </c:rich>
      </c:tx>
      <c:layout>
        <c:manualLayout>
          <c:xMode val="edge"/>
          <c:yMode val="edge"/>
          <c:x val="0.28920844269466317"/>
          <c:y val="1.387279877212580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59951881014873"/>
          <c:y val="5.1400554097404488E-2"/>
          <c:w val="0.82784492563429568"/>
          <c:h val="0.71528648884287382"/>
        </c:manualLayout>
      </c:layout>
      <c:lineChart>
        <c:grouping val="standard"/>
        <c:varyColors val="0"/>
        <c:ser>
          <c:idx val="0"/>
          <c:order val="0"/>
          <c:tx>
            <c:v>2009</c:v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strRef>
              <c:f>'נתונים 2009-2011ואיורים'!$B$3:$M$3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2009-2011ואיורים'!$B$161:$M$161</c:f>
              <c:numCache>
                <c:formatCode>General</c:formatCode>
                <c:ptCount val="12"/>
                <c:pt idx="0">
                  <c:v>58.7</c:v>
                </c:pt>
                <c:pt idx="1">
                  <c:v>56.7</c:v>
                </c:pt>
                <c:pt idx="2">
                  <c:v>56.5</c:v>
                </c:pt>
                <c:pt idx="3">
                  <c:v>55.5</c:v>
                </c:pt>
                <c:pt idx="4">
                  <c:v>58</c:v>
                </c:pt>
                <c:pt idx="5">
                  <c:v>60.1</c:v>
                </c:pt>
                <c:pt idx="6">
                  <c:v>59.5</c:v>
                </c:pt>
                <c:pt idx="7">
                  <c:v>58.6</c:v>
                </c:pt>
                <c:pt idx="8">
                  <c:v>57.4</c:v>
                </c:pt>
                <c:pt idx="9">
                  <c:v>57.5</c:v>
                </c:pt>
                <c:pt idx="10">
                  <c:v>58.6</c:v>
                </c:pt>
                <c:pt idx="11">
                  <c:v>60.2</c:v>
                </c:pt>
              </c:numCache>
            </c:numRef>
          </c:val>
          <c:smooth val="0"/>
        </c:ser>
        <c:ser>
          <c:idx val="1"/>
          <c:order val="1"/>
          <c:tx>
            <c:v>2010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'נתונים 2009-2011ואיורים'!$B$3:$M$3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2009-2011ואיורים'!$B$186:$M$186</c:f>
              <c:numCache>
                <c:formatCode>General</c:formatCode>
                <c:ptCount val="12"/>
                <c:pt idx="0">
                  <c:v>58.4</c:v>
                </c:pt>
                <c:pt idx="1">
                  <c:v>58.8</c:v>
                </c:pt>
                <c:pt idx="2">
                  <c:v>59.4</c:v>
                </c:pt>
                <c:pt idx="3">
                  <c:v>61.6</c:v>
                </c:pt>
                <c:pt idx="4">
                  <c:v>60.7</c:v>
                </c:pt>
                <c:pt idx="5">
                  <c:v>58.6</c:v>
                </c:pt>
                <c:pt idx="6">
                  <c:v>56.2</c:v>
                </c:pt>
                <c:pt idx="7">
                  <c:v>51.5</c:v>
                </c:pt>
                <c:pt idx="8">
                  <c:v>49.2</c:v>
                </c:pt>
                <c:pt idx="9">
                  <c:v>54.3</c:v>
                </c:pt>
                <c:pt idx="10">
                  <c:v>55.6</c:v>
                </c:pt>
                <c:pt idx="11">
                  <c:v>55.7</c:v>
                </c:pt>
              </c:numCache>
            </c:numRef>
          </c:val>
          <c:smooth val="0"/>
        </c:ser>
        <c:ser>
          <c:idx val="2"/>
          <c:order val="2"/>
          <c:tx>
            <c:v>2011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'נתונים 2009-2011ואיורים'!$B$3:$M$3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2009-2011ואיורים'!$B$211:$M$211</c:f>
              <c:numCache>
                <c:formatCode>General</c:formatCode>
                <c:ptCount val="12"/>
                <c:pt idx="0">
                  <c:v>53.2</c:v>
                </c:pt>
                <c:pt idx="1">
                  <c:v>54.1</c:v>
                </c:pt>
                <c:pt idx="2">
                  <c:v>53.4</c:v>
                </c:pt>
                <c:pt idx="3">
                  <c:v>55.1</c:v>
                </c:pt>
                <c:pt idx="4">
                  <c:v>53</c:v>
                </c:pt>
                <c:pt idx="5">
                  <c:v>52.7</c:v>
                </c:pt>
                <c:pt idx="6">
                  <c:v>55.8</c:v>
                </c:pt>
                <c:pt idx="7">
                  <c:v>50.9</c:v>
                </c:pt>
                <c:pt idx="8">
                  <c:v>51.3</c:v>
                </c:pt>
                <c:pt idx="9">
                  <c:v>50.5</c:v>
                </c:pt>
                <c:pt idx="10">
                  <c:v>53.3</c:v>
                </c:pt>
                <c:pt idx="11">
                  <c:v>52.3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18624"/>
        <c:axId val="155419008"/>
      </c:lineChart>
      <c:catAx>
        <c:axId val="15541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55419008"/>
        <c:crosses val="autoZero"/>
        <c:auto val="1"/>
        <c:lblAlgn val="ctr"/>
        <c:lblOffset val="100"/>
        <c:noMultiLvlLbl val="0"/>
      </c:catAx>
      <c:valAx>
        <c:axId val="155419008"/>
        <c:scaling>
          <c:orientation val="minMax"/>
          <c:min val="47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200"/>
                  <a:t>% התעברות</a:t>
                </a:r>
              </a:p>
            </c:rich>
          </c:tx>
          <c:layout>
            <c:manualLayout>
              <c:xMode val="edge"/>
              <c:yMode val="edge"/>
              <c:x val="3.6087051618547681E-3"/>
              <c:y val="0.2840051221970956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55418624"/>
        <c:crosses val="autoZero"/>
        <c:crossBetween val="between"/>
      </c:val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.15555555555555556"/>
          <c:y val="0.63823266036382131"/>
          <c:w val="0.45411111111111113"/>
          <c:h val="0.1337362068495763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084208223972003E-2"/>
          <c:y val="3.75116652085156E-2"/>
          <c:w val="0.98158245844269465"/>
          <c:h val="0.8127354913969087"/>
        </c:manualLayout>
      </c:layout>
      <c:barChart>
        <c:barDir val="col"/>
        <c:grouping val="clustered"/>
        <c:varyColors val="0"/>
        <c:ser>
          <c:idx val="0"/>
          <c:order val="0"/>
          <c:tx>
            <c:v>קטן מ-13 חודשים</c:v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60.4</a:t>
                    </a:r>
                    <a:r>
                      <a:rPr lang="he-IL" sz="160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גיליון1!$F$1</c:f>
              <c:strCache>
                <c:ptCount val="1"/>
                <c:pt idx="0">
                  <c:v>גיל בהזרעה ראשונה</c:v>
                </c:pt>
              </c:strCache>
            </c:strRef>
          </c:cat>
          <c:val>
            <c:numRef>
              <c:f>גיליון1!$B$14</c:f>
              <c:numCache>
                <c:formatCode>0.0</c:formatCode>
                <c:ptCount val="1"/>
                <c:pt idx="0">
                  <c:v>60.377777777777773</c:v>
                </c:pt>
              </c:numCache>
            </c:numRef>
          </c:val>
        </c:ser>
        <c:ser>
          <c:idx val="1"/>
          <c:order val="1"/>
          <c:tx>
            <c:v>בין 14-15 חודשים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68.6</a:t>
                    </a:r>
                    <a:r>
                      <a:rPr lang="he-IL" sz="1600"/>
                      <a:t>%</a:t>
                    </a:r>
                    <a:endParaRPr lang="en-US" sz="12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גיליון1!$F$1</c:f>
              <c:strCache>
                <c:ptCount val="1"/>
                <c:pt idx="0">
                  <c:v>גיל בהזרעה ראשונה</c:v>
                </c:pt>
              </c:strCache>
            </c:strRef>
          </c:cat>
          <c:val>
            <c:numRef>
              <c:f>גיליון1!$C$14</c:f>
              <c:numCache>
                <c:formatCode>0.0</c:formatCode>
                <c:ptCount val="1"/>
                <c:pt idx="0">
                  <c:v>68.627272727272725</c:v>
                </c:pt>
              </c:numCache>
            </c:numRef>
          </c:val>
        </c:ser>
        <c:ser>
          <c:idx val="2"/>
          <c:order val="2"/>
          <c:tx>
            <c:v>מעל 15 חודשים</c:v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1.38888888888889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63.2</a:t>
                    </a:r>
                    <a:r>
                      <a:rPr lang="he-IL" sz="160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גיליון1!$F$1</c:f>
              <c:strCache>
                <c:ptCount val="1"/>
                <c:pt idx="0">
                  <c:v>גיל בהזרעה ראשונה</c:v>
                </c:pt>
              </c:strCache>
            </c:strRef>
          </c:cat>
          <c:val>
            <c:numRef>
              <c:f>גיליון1!$D$14</c:f>
              <c:numCache>
                <c:formatCode>0.0</c:formatCode>
                <c:ptCount val="1"/>
                <c:pt idx="0">
                  <c:v>63.2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10"/>
        <c:axId val="163792000"/>
        <c:axId val="163793536"/>
      </c:barChart>
      <c:catAx>
        <c:axId val="16379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he-IL"/>
          </a:p>
        </c:txPr>
        <c:crossAx val="163793536"/>
        <c:crosses val="autoZero"/>
        <c:auto val="1"/>
        <c:lblAlgn val="ctr"/>
        <c:lblOffset val="100"/>
        <c:noMultiLvlLbl val="0"/>
      </c:catAx>
      <c:valAx>
        <c:axId val="163793536"/>
        <c:scaling>
          <c:orientation val="minMax"/>
          <c:max val="70"/>
          <c:min val="3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e-IL" sz="1400" dirty="0" smtClean="0"/>
                  <a:t>אחוז התעברות בהזרעה 1</a:t>
                </a:r>
                <a:endParaRPr lang="he-IL" sz="1400" dirty="0"/>
              </a:p>
            </c:rich>
          </c:tx>
          <c:layout>
            <c:manualLayout>
              <c:xMode val="edge"/>
              <c:yMode val="edge"/>
              <c:x val="4.5284007482652079E-2"/>
              <c:y val="0.13654612047936704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63792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555387034815418E-2"/>
          <c:y val="5.0925925925925923E-2"/>
          <c:w val="0.95588904877639436"/>
          <c:h val="0.82276274858349074"/>
        </c:manualLayout>
      </c:layout>
      <c:barChart>
        <c:barDir val="col"/>
        <c:grouping val="clustered"/>
        <c:varyColors val="0"/>
        <c:ser>
          <c:idx val="0"/>
          <c:order val="0"/>
          <c:tx>
            <c:v>מתחת 13 חודשים</c:v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גיליון1!$F$1</c:f>
              <c:strCache>
                <c:ptCount val="1"/>
                <c:pt idx="0">
                  <c:v>גיל בהזרעה ראשונה</c:v>
                </c:pt>
              </c:strCache>
            </c:strRef>
          </c:cat>
          <c:val>
            <c:numRef>
              <c:f>גיליון1!$B$30</c:f>
              <c:numCache>
                <c:formatCode>0.0</c:formatCode>
                <c:ptCount val="1"/>
                <c:pt idx="0">
                  <c:v>48.05</c:v>
                </c:pt>
              </c:numCache>
            </c:numRef>
          </c:val>
        </c:ser>
        <c:ser>
          <c:idx val="1"/>
          <c:order val="1"/>
          <c:tx>
            <c:v>14-15 חודשים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גיליון1!$C$30</c:f>
              <c:numCache>
                <c:formatCode>0.0</c:formatCode>
                <c:ptCount val="1"/>
                <c:pt idx="0">
                  <c:v>46.47</c:v>
                </c:pt>
              </c:numCache>
            </c:numRef>
          </c:val>
        </c:ser>
        <c:ser>
          <c:idx val="2"/>
          <c:order val="2"/>
          <c:tx>
            <c:v>מעל 15 חודשים</c:v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גיליון1!$D$30</c:f>
              <c:numCache>
                <c:formatCode>0.0</c:formatCode>
                <c:ptCount val="1"/>
                <c:pt idx="0">
                  <c:v>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10"/>
        <c:axId val="164483840"/>
        <c:axId val="164485376"/>
      </c:barChart>
      <c:catAx>
        <c:axId val="164483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he-IL"/>
          </a:p>
        </c:txPr>
        <c:crossAx val="164485376"/>
        <c:crosses val="autoZero"/>
        <c:auto val="1"/>
        <c:lblAlgn val="ctr"/>
        <c:lblOffset val="100"/>
        <c:noMultiLvlLbl val="0"/>
      </c:catAx>
      <c:valAx>
        <c:axId val="164485376"/>
        <c:scaling>
          <c:orientation val="minMax"/>
          <c:max val="70"/>
          <c:min val="3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he-IL" sz="1400" dirty="0" smtClean="0"/>
                  <a:t>אחוז התעברות בהזרעה 1</a:t>
                </a:r>
                <a:endParaRPr lang="he-IL" sz="1400" dirty="0"/>
              </a:p>
            </c:rich>
          </c:tx>
          <c:layout>
            <c:manualLayout>
              <c:xMode val="edge"/>
              <c:yMode val="edge"/>
              <c:x val="0.12088039309534614"/>
              <c:y val="0.31527775848979744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64483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400"/>
              <a:t>מבכירות הז' 1</a:t>
            </a:r>
          </a:p>
        </c:rich>
      </c:tx>
      <c:layout>
        <c:manualLayout>
          <c:xMode val="edge"/>
          <c:yMode val="edge"/>
          <c:x val="0.651826334208224"/>
          <c:y val="5.555555555555555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119092828069609"/>
          <c:y val="5.1400554097404488E-2"/>
          <c:w val="0.84502689936808373"/>
          <c:h val="0.71601980121866793"/>
        </c:manualLayout>
      </c:layout>
      <c:lineChart>
        <c:grouping val="standard"/>
        <c:varyColors val="0"/>
        <c:ser>
          <c:idx val="0"/>
          <c:order val="0"/>
          <c:tx>
            <c:v>2009</c:v>
          </c:tx>
          <c:spPr>
            <a:ln w="508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2009-2011ואיורים'!$B$13:$M$13</c:f>
              <c:numCache>
                <c:formatCode>0.0</c:formatCode>
                <c:ptCount val="12"/>
                <c:pt idx="0">
                  <c:v>50.5</c:v>
                </c:pt>
                <c:pt idx="1">
                  <c:v>49.1</c:v>
                </c:pt>
                <c:pt idx="2">
                  <c:v>49.6</c:v>
                </c:pt>
                <c:pt idx="3">
                  <c:v>47.2</c:v>
                </c:pt>
                <c:pt idx="4">
                  <c:v>44.6</c:v>
                </c:pt>
                <c:pt idx="5">
                  <c:v>39.6</c:v>
                </c:pt>
                <c:pt idx="6">
                  <c:v>31.5</c:v>
                </c:pt>
                <c:pt idx="7">
                  <c:v>26.1</c:v>
                </c:pt>
                <c:pt idx="8">
                  <c:v>30.2</c:v>
                </c:pt>
                <c:pt idx="9">
                  <c:v>31.3</c:v>
                </c:pt>
                <c:pt idx="10">
                  <c:v>39.700000000000003</c:v>
                </c:pt>
                <c:pt idx="11">
                  <c:v>46.8</c:v>
                </c:pt>
              </c:numCache>
            </c:numRef>
          </c:val>
          <c:smooth val="0"/>
        </c:ser>
        <c:ser>
          <c:idx val="1"/>
          <c:order val="1"/>
          <c:tx>
            <c:v>2010</c:v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2009-2011ואיורים'!$B$41:$M$41</c:f>
              <c:numCache>
                <c:formatCode>0.0</c:formatCode>
                <c:ptCount val="12"/>
                <c:pt idx="0">
                  <c:v>47.8</c:v>
                </c:pt>
                <c:pt idx="1">
                  <c:v>49.4</c:v>
                </c:pt>
                <c:pt idx="2">
                  <c:v>50</c:v>
                </c:pt>
                <c:pt idx="3">
                  <c:v>47.6</c:v>
                </c:pt>
                <c:pt idx="4">
                  <c:v>46</c:v>
                </c:pt>
                <c:pt idx="5">
                  <c:v>41.5</c:v>
                </c:pt>
                <c:pt idx="6">
                  <c:v>31.1</c:v>
                </c:pt>
                <c:pt idx="7">
                  <c:v>18.600000000000001</c:v>
                </c:pt>
                <c:pt idx="8">
                  <c:v>19.5</c:v>
                </c:pt>
                <c:pt idx="9">
                  <c:v>26.3</c:v>
                </c:pt>
                <c:pt idx="10">
                  <c:v>36.5</c:v>
                </c:pt>
                <c:pt idx="11">
                  <c:v>43.7</c:v>
                </c:pt>
              </c:numCache>
            </c:numRef>
          </c:val>
          <c:smooth val="0"/>
        </c:ser>
        <c:ser>
          <c:idx val="2"/>
          <c:order val="2"/>
          <c:tx>
            <c:v>2011</c:v>
          </c:tx>
          <c:spPr>
            <a:ln w="508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7"/>
              <c:layout>
                <c:manualLayout>
                  <c:x val="-5.8833333333333335E-2"/>
                  <c:y val="-4.2117964421114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161111111111111E-2"/>
                  <c:y val="-3.7488334791484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8833333333333335E-2"/>
                  <c:y val="-3.2858705161854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2009-2011ואיורים'!$B$67:$M$67</c:f>
              <c:numCache>
                <c:formatCode>General</c:formatCode>
                <c:ptCount val="12"/>
                <c:pt idx="0">
                  <c:v>46.6</c:v>
                </c:pt>
                <c:pt idx="1">
                  <c:v>45.7</c:v>
                </c:pt>
                <c:pt idx="2">
                  <c:v>47.4</c:v>
                </c:pt>
                <c:pt idx="3">
                  <c:v>45.4</c:v>
                </c:pt>
                <c:pt idx="4">
                  <c:v>42.1</c:v>
                </c:pt>
                <c:pt idx="5">
                  <c:v>37.5</c:v>
                </c:pt>
                <c:pt idx="6">
                  <c:v>30.3</c:v>
                </c:pt>
                <c:pt idx="7">
                  <c:v>29.2</c:v>
                </c:pt>
                <c:pt idx="8">
                  <c:v>29.3</c:v>
                </c:pt>
                <c:pt idx="9">
                  <c:v>32.799999999999997</c:v>
                </c:pt>
                <c:pt idx="10">
                  <c:v>39</c:v>
                </c:pt>
                <c:pt idx="11">
                  <c:v>44.5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105216"/>
        <c:axId val="164107008"/>
      </c:lineChart>
      <c:catAx>
        <c:axId val="16410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64107008"/>
        <c:crosses val="autoZero"/>
        <c:auto val="1"/>
        <c:lblAlgn val="ctr"/>
        <c:lblOffset val="100"/>
        <c:noMultiLvlLbl val="0"/>
      </c:catAx>
      <c:valAx>
        <c:axId val="164107008"/>
        <c:scaling>
          <c:orientation val="minMax"/>
          <c:max val="55"/>
          <c:min val="15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400" b="1"/>
                  <a:t>% התעברות</a:t>
                </a:r>
              </a:p>
            </c:rich>
          </c:tx>
          <c:layout>
            <c:manualLayout>
              <c:xMode val="edge"/>
              <c:yMode val="edge"/>
              <c:x val="9.8265529308836398E-3"/>
              <c:y val="0.2972196704578594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64105216"/>
        <c:crosses val="autoZero"/>
        <c:crossBetween val="midCat"/>
      </c:val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.1388888888888889"/>
          <c:y val="0.63368328958880138"/>
          <c:w val="0.50688888888888894"/>
          <c:h val="0.11984725867599888"/>
        </c:manualLayout>
      </c:layout>
      <c:overlay val="0"/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/>
              <a:t>מבכירות כלל ההזרעות</a:t>
            </a:r>
          </a:p>
        </c:rich>
      </c:tx>
      <c:layout>
        <c:manualLayout>
          <c:xMode val="edge"/>
          <c:yMode val="edge"/>
          <c:x val="0.49080555555555555"/>
          <c:y val="5.555555555555555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604396325459317"/>
          <c:y val="5.1400554097404488E-2"/>
          <c:w val="0.82784492563429612"/>
          <c:h val="0.72550925925925924"/>
        </c:manualLayout>
      </c:layout>
      <c:lineChart>
        <c:grouping val="standard"/>
        <c:varyColors val="0"/>
        <c:ser>
          <c:idx val="0"/>
          <c:order val="0"/>
          <c:tx>
            <c:v>2009</c:v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2009-2011ואיורים'!$B$15:$M$15</c:f>
              <c:numCache>
                <c:formatCode>0.0</c:formatCode>
                <c:ptCount val="12"/>
                <c:pt idx="0">
                  <c:v>44.8</c:v>
                </c:pt>
                <c:pt idx="1">
                  <c:v>43.6</c:v>
                </c:pt>
                <c:pt idx="2">
                  <c:v>43.9</c:v>
                </c:pt>
                <c:pt idx="3">
                  <c:v>41.5</c:v>
                </c:pt>
                <c:pt idx="4">
                  <c:v>39.4</c:v>
                </c:pt>
                <c:pt idx="5">
                  <c:v>34.200000000000003</c:v>
                </c:pt>
                <c:pt idx="6">
                  <c:v>26.4</c:v>
                </c:pt>
                <c:pt idx="7">
                  <c:v>21.5</c:v>
                </c:pt>
                <c:pt idx="8">
                  <c:v>24.3</c:v>
                </c:pt>
                <c:pt idx="9">
                  <c:v>26.5</c:v>
                </c:pt>
                <c:pt idx="10">
                  <c:v>33.4</c:v>
                </c:pt>
                <c:pt idx="11">
                  <c:v>42.3</c:v>
                </c:pt>
              </c:numCache>
            </c:numRef>
          </c:val>
          <c:smooth val="0"/>
        </c:ser>
        <c:ser>
          <c:idx val="1"/>
          <c:order val="1"/>
          <c:tx>
            <c:v>2010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2009-2011ואיורים'!$B$43:$M$43</c:f>
              <c:numCache>
                <c:formatCode>0.0</c:formatCode>
                <c:ptCount val="12"/>
                <c:pt idx="0">
                  <c:v>44</c:v>
                </c:pt>
                <c:pt idx="1">
                  <c:v>44.3</c:v>
                </c:pt>
                <c:pt idx="2">
                  <c:v>43.5</c:v>
                </c:pt>
                <c:pt idx="3">
                  <c:v>42.4</c:v>
                </c:pt>
                <c:pt idx="4">
                  <c:v>41.3</c:v>
                </c:pt>
                <c:pt idx="5">
                  <c:v>37</c:v>
                </c:pt>
                <c:pt idx="6">
                  <c:v>26.8</c:v>
                </c:pt>
                <c:pt idx="7">
                  <c:v>15.3</c:v>
                </c:pt>
                <c:pt idx="8">
                  <c:v>16.2</c:v>
                </c:pt>
                <c:pt idx="9">
                  <c:v>23</c:v>
                </c:pt>
                <c:pt idx="10">
                  <c:v>31.5</c:v>
                </c:pt>
                <c:pt idx="11">
                  <c:v>39.1</c:v>
                </c:pt>
              </c:numCache>
            </c:numRef>
          </c:val>
          <c:smooth val="0"/>
        </c:ser>
        <c:ser>
          <c:idx val="2"/>
          <c:order val="2"/>
          <c:tx>
            <c:v>2011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5"/>
              <c:layout>
                <c:manualLayout>
                  <c:x val="-6.161111111111111E-2"/>
                  <c:y val="5.0474628171478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833333333333333E-2"/>
                  <c:y val="-4.2117964421114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7166666666666666E-2"/>
                  <c:y val="-4.2117964421114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8833333333333432E-2"/>
                  <c:y val="-4.2117964421114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2009-2011ואיורים'!$B$69:$M$69</c:f>
              <c:numCache>
                <c:formatCode>General</c:formatCode>
                <c:ptCount val="12"/>
                <c:pt idx="0">
                  <c:v>41.3</c:v>
                </c:pt>
                <c:pt idx="1">
                  <c:v>40.200000000000003</c:v>
                </c:pt>
                <c:pt idx="2">
                  <c:v>40.5</c:v>
                </c:pt>
                <c:pt idx="3">
                  <c:v>39.6</c:v>
                </c:pt>
                <c:pt idx="4">
                  <c:v>38.200000000000003</c:v>
                </c:pt>
                <c:pt idx="5">
                  <c:v>33.200000000000003</c:v>
                </c:pt>
                <c:pt idx="6">
                  <c:v>26.3</c:v>
                </c:pt>
                <c:pt idx="7">
                  <c:v>22.8</c:v>
                </c:pt>
                <c:pt idx="8">
                  <c:v>24.1</c:v>
                </c:pt>
                <c:pt idx="9">
                  <c:v>28.3</c:v>
                </c:pt>
                <c:pt idx="10">
                  <c:v>35.200000000000003</c:v>
                </c:pt>
                <c:pt idx="11">
                  <c:v>40.4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24000"/>
        <c:axId val="164225792"/>
      </c:lineChart>
      <c:catAx>
        <c:axId val="16422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64225792"/>
        <c:crosses val="autoZero"/>
        <c:auto val="1"/>
        <c:lblAlgn val="ctr"/>
        <c:lblOffset val="100"/>
        <c:noMultiLvlLbl val="0"/>
      </c:catAx>
      <c:valAx>
        <c:axId val="164225792"/>
        <c:scaling>
          <c:orientation val="minMax"/>
          <c:max val="55"/>
          <c:min val="15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200"/>
                  <a:t>% התעברות</a:t>
                </a:r>
              </a:p>
            </c:rich>
          </c:tx>
          <c:layout>
            <c:manualLayout>
              <c:xMode val="edge"/>
              <c:yMode val="edge"/>
              <c:x val="9.1642607174103226E-3"/>
              <c:y val="0.2974420384951880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64224000"/>
        <c:crosses val="autoZero"/>
        <c:crossBetween val="between"/>
      </c:val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.14722222222222223"/>
          <c:y val="0.62442403032954208"/>
          <c:w val="0.44022222222222218"/>
          <c:h val="0.12910651793525807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400"/>
              <a:t>בוגרות הז' 1</a:t>
            </a:r>
          </a:p>
        </c:rich>
      </c:tx>
      <c:layout>
        <c:manualLayout>
          <c:xMode val="edge"/>
          <c:yMode val="edge"/>
          <c:x val="0.67127077865266838"/>
          <c:y val="5.297699351099027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266872274962645"/>
          <c:y val="5.1400554097404488E-2"/>
          <c:w val="0.85354915213502358"/>
          <c:h val="0.74423542886769189"/>
        </c:manualLayout>
      </c:layout>
      <c:lineChart>
        <c:grouping val="standard"/>
        <c:varyColors val="0"/>
        <c:ser>
          <c:idx val="0"/>
          <c:order val="0"/>
          <c:tx>
            <c:v>2009</c:v>
          </c:tx>
          <c:spPr>
            <a:ln w="508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2009-2011ואיורים'!$B$22:$M$22</c:f>
              <c:numCache>
                <c:formatCode>0.0</c:formatCode>
                <c:ptCount val="12"/>
                <c:pt idx="0">
                  <c:v>38</c:v>
                </c:pt>
                <c:pt idx="1">
                  <c:v>37.1</c:v>
                </c:pt>
                <c:pt idx="2">
                  <c:v>36.200000000000003</c:v>
                </c:pt>
                <c:pt idx="3">
                  <c:v>36.9</c:v>
                </c:pt>
                <c:pt idx="4">
                  <c:v>34.799999999999997</c:v>
                </c:pt>
                <c:pt idx="5">
                  <c:v>29.7</c:v>
                </c:pt>
                <c:pt idx="6">
                  <c:v>24.1</c:v>
                </c:pt>
                <c:pt idx="7">
                  <c:v>22.8</c:v>
                </c:pt>
                <c:pt idx="8">
                  <c:v>24.2</c:v>
                </c:pt>
                <c:pt idx="9">
                  <c:v>24.3</c:v>
                </c:pt>
                <c:pt idx="10">
                  <c:v>26.2</c:v>
                </c:pt>
                <c:pt idx="11">
                  <c:v>33.6</c:v>
                </c:pt>
              </c:numCache>
            </c:numRef>
          </c:val>
          <c:smooth val="0"/>
        </c:ser>
        <c:ser>
          <c:idx val="1"/>
          <c:order val="1"/>
          <c:tx>
            <c:v>2010</c:v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2009-2011ואיורים'!$B$49:$M$49</c:f>
              <c:numCache>
                <c:formatCode>0.0</c:formatCode>
                <c:ptCount val="12"/>
                <c:pt idx="0">
                  <c:v>38.4</c:v>
                </c:pt>
                <c:pt idx="1">
                  <c:v>37.799999999999997</c:v>
                </c:pt>
                <c:pt idx="2">
                  <c:v>37.6</c:v>
                </c:pt>
                <c:pt idx="3">
                  <c:v>37</c:v>
                </c:pt>
                <c:pt idx="4">
                  <c:v>34.5</c:v>
                </c:pt>
                <c:pt idx="5">
                  <c:v>28.3</c:v>
                </c:pt>
                <c:pt idx="6">
                  <c:v>21.5</c:v>
                </c:pt>
                <c:pt idx="7">
                  <c:v>12.3</c:v>
                </c:pt>
                <c:pt idx="8">
                  <c:v>13.1</c:v>
                </c:pt>
                <c:pt idx="9">
                  <c:v>17.7</c:v>
                </c:pt>
                <c:pt idx="10">
                  <c:v>24.2</c:v>
                </c:pt>
                <c:pt idx="11">
                  <c:v>30.7</c:v>
                </c:pt>
              </c:numCache>
            </c:numRef>
          </c:val>
          <c:smooth val="0"/>
        </c:ser>
        <c:ser>
          <c:idx val="2"/>
          <c:order val="2"/>
          <c:tx>
            <c:v>2011</c:v>
          </c:tx>
          <c:spPr>
            <a:ln w="508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7"/>
              <c:layout>
                <c:manualLayout>
                  <c:x val="-5.8833333333333335E-2"/>
                  <c:y val="-3.951131515726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3277777777777778E-2"/>
                  <c:y val="5.1693896569117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0499999999999899E-2"/>
                  <c:y val="-3.951131515726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2009-2011ואיורים'!$B$75:$M$75</c:f>
              <c:numCache>
                <c:formatCode>General</c:formatCode>
                <c:ptCount val="12"/>
                <c:pt idx="0">
                  <c:v>35.200000000000003</c:v>
                </c:pt>
                <c:pt idx="1">
                  <c:v>33.9</c:v>
                </c:pt>
                <c:pt idx="2">
                  <c:v>36</c:v>
                </c:pt>
                <c:pt idx="3">
                  <c:v>33.200000000000003</c:v>
                </c:pt>
                <c:pt idx="4">
                  <c:v>30.3</c:v>
                </c:pt>
                <c:pt idx="5">
                  <c:v>28.1</c:v>
                </c:pt>
                <c:pt idx="6">
                  <c:v>22.8</c:v>
                </c:pt>
                <c:pt idx="7">
                  <c:v>25.3</c:v>
                </c:pt>
                <c:pt idx="8">
                  <c:v>23.8</c:v>
                </c:pt>
                <c:pt idx="9">
                  <c:v>25.9</c:v>
                </c:pt>
                <c:pt idx="10">
                  <c:v>28.9</c:v>
                </c:pt>
                <c:pt idx="11">
                  <c:v>32.1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10048"/>
        <c:axId val="164611584"/>
      </c:lineChart>
      <c:catAx>
        <c:axId val="16461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64611584"/>
        <c:crosses val="autoZero"/>
        <c:auto val="1"/>
        <c:lblAlgn val="ctr"/>
        <c:lblOffset val="100"/>
        <c:noMultiLvlLbl val="0"/>
      </c:catAx>
      <c:valAx>
        <c:axId val="164611584"/>
        <c:scaling>
          <c:orientation val="minMax"/>
          <c:max val="50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400"/>
                  <a:t>% התעברות</a:t>
                </a:r>
              </a:p>
            </c:rich>
          </c:tx>
          <c:layout>
            <c:manualLayout>
              <c:xMode val="edge"/>
              <c:yMode val="edge"/>
              <c:x val="7.0487751531058624E-3"/>
              <c:y val="0.3111800764318141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64610048"/>
        <c:crosses val="autoZero"/>
        <c:crossBetween val="midCat"/>
      </c:val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.14722222222222223"/>
          <c:y val="0.65683141398856093"/>
          <c:w val="0.43744444444444441"/>
          <c:h val="0.11521779647250929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/>
              <a:t>בוגרות כלל ההזרעות </a:t>
            </a:r>
          </a:p>
        </c:rich>
      </c:tx>
      <c:layout>
        <c:manualLayout>
          <c:xMode val="edge"/>
          <c:yMode val="edge"/>
          <c:x val="0.50738188976377951"/>
          <c:y val="5.81794865218394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226181102362204"/>
          <c:y val="5.1400554097404488E-2"/>
          <c:w val="0.81395603674540684"/>
          <c:h val="0.71247993023673339"/>
        </c:manualLayout>
      </c:layout>
      <c:lineChart>
        <c:grouping val="standard"/>
        <c:varyColors val="0"/>
        <c:ser>
          <c:idx val="0"/>
          <c:order val="0"/>
          <c:tx>
            <c:v>2009</c:v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2009-2011ואיורים'!$B$24:$M$24</c:f>
              <c:numCache>
                <c:formatCode>0.0</c:formatCode>
                <c:ptCount val="12"/>
                <c:pt idx="0">
                  <c:v>37.9</c:v>
                </c:pt>
                <c:pt idx="1">
                  <c:v>36</c:v>
                </c:pt>
                <c:pt idx="2">
                  <c:v>35.5</c:v>
                </c:pt>
                <c:pt idx="3">
                  <c:v>35.299999999999997</c:v>
                </c:pt>
                <c:pt idx="4">
                  <c:v>32.6</c:v>
                </c:pt>
                <c:pt idx="5">
                  <c:v>27.2</c:v>
                </c:pt>
                <c:pt idx="6">
                  <c:v>21</c:v>
                </c:pt>
                <c:pt idx="7">
                  <c:v>19.100000000000001</c:v>
                </c:pt>
                <c:pt idx="8">
                  <c:v>21.8</c:v>
                </c:pt>
                <c:pt idx="9">
                  <c:v>24</c:v>
                </c:pt>
                <c:pt idx="10">
                  <c:v>28.7</c:v>
                </c:pt>
                <c:pt idx="11">
                  <c:v>36.299999999999997</c:v>
                </c:pt>
              </c:numCache>
            </c:numRef>
          </c:val>
          <c:smooth val="0"/>
        </c:ser>
        <c:ser>
          <c:idx val="1"/>
          <c:order val="1"/>
          <c:tx>
            <c:v>2010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2009-2011ואיורים'!$B$51:$M$51</c:f>
              <c:numCache>
                <c:formatCode>0.0</c:formatCode>
                <c:ptCount val="12"/>
                <c:pt idx="0">
                  <c:v>38.6</c:v>
                </c:pt>
                <c:pt idx="1">
                  <c:v>37</c:v>
                </c:pt>
                <c:pt idx="2">
                  <c:v>36.700000000000003</c:v>
                </c:pt>
                <c:pt idx="3">
                  <c:v>36.6</c:v>
                </c:pt>
                <c:pt idx="4">
                  <c:v>33.4</c:v>
                </c:pt>
                <c:pt idx="5">
                  <c:v>27</c:v>
                </c:pt>
                <c:pt idx="6">
                  <c:v>19.3</c:v>
                </c:pt>
                <c:pt idx="7">
                  <c:v>12.2</c:v>
                </c:pt>
                <c:pt idx="8">
                  <c:v>14</c:v>
                </c:pt>
                <c:pt idx="9">
                  <c:v>20.399999999999999</c:v>
                </c:pt>
                <c:pt idx="10">
                  <c:v>27.1</c:v>
                </c:pt>
                <c:pt idx="11">
                  <c:v>33.5</c:v>
                </c:pt>
              </c:numCache>
            </c:numRef>
          </c:val>
          <c:smooth val="0"/>
        </c:ser>
        <c:ser>
          <c:idx val="2"/>
          <c:order val="2"/>
          <c:tx>
            <c:v>2011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7"/>
              <c:layout>
                <c:manualLayout>
                  <c:x val="-6.7166666666666666E-2"/>
                  <c:y val="-3.9511315157266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3277777777777778E-2"/>
                  <c:y val="-3.5168209836962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8833333333333231E-2"/>
                  <c:y val="-3.951131515726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'נתונים 2009-2011ואיורים'!$B$56:$M$56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2009-2011ואיורים'!$B$77:$M$77</c:f>
              <c:numCache>
                <c:formatCode>General</c:formatCode>
                <c:ptCount val="12"/>
                <c:pt idx="0">
                  <c:v>36.6</c:v>
                </c:pt>
                <c:pt idx="1">
                  <c:v>34.700000000000003</c:v>
                </c:pt>
                <c:pt idx="2">
                  <c:v>35.6</c:v>
                </c:pt>
                <c:pt idx="3">
                  <c:v>33.9</c:v>
                </c:pt>
                <c:pt idx="4">
                  <c:v>30.8</c:v>
                </c:pt>
                <c:pt idx="5">
                  <c:v>27.1</c:v>
                </c:pt>
                <c:pt idx="6">
                  <c:v>21.5</c:v>
                </c:pt>
                <c:pt idx="7">
                  <c:v>21.7</c:v>
                </c:pt>
                <c:pt idx="8">
                  <c:v>21.7</c:v>
                </c:pt>
                <c:pt idx="9">
                  <c:v>26</c:v>
                </c:pt>
                <c:pt idx="10">
                  <c:v>30.6</c:v>
                </c:pt>
                <c:pt idx="11">
                  <c:v>34.299999999999997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449728"/>
        <c:axId val="165451264"/>
      </c:lineChart>
      <c:catAx>
        <c:axId val="16544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65451264"/>
        <c:crosses val="autoZero"/>
        <c:auto val="1"/>
        <c:lblAlgn val="ctr"/>
        <c:lblOffset val="100"/>
        <c:noMultiLvlLbl val="0"/>
      </c:catAx>
      <c:valAx>
        <c:axId val="165451264"/>
        <c:scaling>
          <c:orientation val="minMax"/>
          <c:max val="50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200"/>
                  <a:t>% התעברות</a:t>
                </a:r>
              </a:p>
            </c:rich>
          </c:tx>
          <c:layout>
            <c:manualLayout>
              <c:xMode val="edge"/>
              <c:yMode val="edge"/>
              <c:x val="9.8265529308836398E-3"/>
              <c:y val="0.3350671556934861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65449728"/>
        <c:crosses val="autoZero"/>
        <c:crossBetween val="midCat"/>
      </c:val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.14722222222222223"/>
          <c:y val="0.60127591542913816"/>
          <c:w val="0.42355555555555546"/>
          <c:h val="0.26799524652252349"/>
        </c:manualLayout>
      </c:layout>
      <c:overlay val="0"/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40069210416951"/>
          <c:y val="5.1400554097404488E-2"/>
          <c:w val="0.81234466746493184"/>
          <c:h val="0.74668137986495509"/>
        </c:manualLayout>
      </c:layout>
      <c:lineChart>
        <c:grouping val="standard"/>
        <c:varyColors val="0"/>
        <c:ser>
          <c:idx val="0"/>
          <c:order val="0"/>
          <c:tx>
            <c:v>שיעור פסילות טרי</c:v>
          </c:tx>
          <c:spPr>
            <a:ln w="762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dLbls>
            <c:dLbl>
              <c:idx val="1"/>
              <c:layout>
                <c:manualLayout>
                  <c:x val="-3.6503362151777137E-2"/>
                  <c:y val="-3.9855072463768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073967339097022E-2"/>
                  <c:y val="-4.347826086956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-2.6897214217098942E-2"/>
                  <c:y val="4.347826086956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0"/>
                  <c:y val="2.5362318840579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00FF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'מעקב הקפצות וייצור שנתי'!$L$4:$L$15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'מעקב הקפצות וייצור שנתי'!$B$4:$B$15</c:f>
              <c:numCache>
                <c:formatCode>0.0</c:formatCode>
                <c:ptCount val="12"/>
                <c:pt idx="0">
                  <c:v>7.8</c:v>
                </c:pt>
                <c:pt idx="1">
                  <c:v>10</c:v>
                </c:pt>
                <c:pt idx="2">
                  <c:v>7.6</c:v>
                </c:pt>
                <c:pt idx="3">
                  <c:v>5.9</c:v>
                </c:pt>
                <c:pt idx="4">
                  <c:v>7.8</c:v>
                </c:pt>
                <c:pt idx="5">
                  <c:v>3.7</c:v>
                </c:pt>
                <c:pt idx="6">
                  <c:v>2.9</c:v>
                </c:pt>
                <c:pt idx="7">
                  <c:v>5.6</c:v>
                </c:pt>
                <c:pt idx="8">
                  <c:v>11.6</c:v>
                </c:pt>
                <c:pt idx="9">
                  <c:v>7.4</c:v>
                </c:pt>
                <c:pt idx="10">
                  <c:v>3.4</c:v>
                </c:pt>
                <c:pt idx="11">
                  <c:v>1.7</c:v>
                </c:pt>
              </c:numCache>
            </c:numRef>
          </c:val>
          <c:smooth val="0"/>
        </c:ser>
        <c:ser>
          <c:idx val="1"/>
          <c:order val="1"/>
          <c:tx>
            <c:v>שיעור פסילות אחר הקפאה</c:v>
          </c:tx>
          <c:spPr>
            <a:ln w="762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delete val="1"/>
            </c:dLbl>
            <c:dLbl>
              <c:idx val="2"/>
              <c:layout>
                <c:manualLayout>
                  <c:x val="-1.1527377521613869E-2"/>
                  <c:y val="3.6231884057971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3.4582132564841571E-2"/>
                  <c:y val="5.0724637681159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-3.073967339097022E-2"/>
                  <c:y val="-5.0724637681159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3.4582132564841501E-2"/>
                  <c:y val="4.3478260869565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0"/>
                  <c:y val="-4.3478260869565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'מעקב הקפצות וייצור שנתי'!$A$4:$A$15</c:f>
              <c:numCache>
                <c:formatCode>0.0</c:formatCode>
                <c:ptCount val="12"/>
                <c:pt idx="0">
                  <c:v>1.5</c:v>
                </c:pt>
                <c:pt idx="1">
                  <c:v>0.8</c:v>
                </c:pt>
                <c:pt idx="2">
                  <c:v>2.2999999999999998</c:v>
                </c:pt>
                <c:pt idx="3">
                  <c:v>2.6</c:v>
                </c:pt>
                <c:pt idx="4">
                  <c:v>6.1</c:v>
                </c:pt>
                <c:pt idx="5">
                  <c:v>3.8</c:v>
                </c:pt>
                <c:pt idx="6">
                  <c:v>8.6999999999999993</c:v>
                </c:pt>
                <c:pt idx="7">
                  <c:v>14</c:v>
                </c:pt>
                <c:pt idx="8">
                  <c:v>12</c:v>
                </c:pt>
                <c:pt idx="9">
                  <c:v>5.6</c:v>
                </c:pt>
                <c:pt idx="10">
                  <c:v>6.5</c:v>
                </c:pt>
                <c:pt idx="11">
                  <c:v>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204736"/>
        <c:axId val="127403136"/>
      </c:lineChart>
      <c:catAx>
        <c:axId val="12720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he-IL"/>
          </a:p>
        </c:txPr>
        <c:crossAx val="127403136"/>
        <c:crosses val="autoZero"/>
        <c:auto val="1"/>
        <c:lblAlgn val="ctr"/>
        <c:lblOffset val="100"/>
        <c:noMultiLvlLbl val="0"/>
      </c:catAx>
      <c:valAx>
        <c:axId val="1274031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he-IL" sz="1800"/>
                  <a:t>% פסילה</a:t>
                </a:r>
              </a:p>
            </c:rich>
          </c:tx>
          <c:layout>
            <c:manualLayout>
              <c:xMode val="edge"/>
              <c:yMode val="edge"/>
              <c:x val="1.3426671810115955E-2"/>
              <c:y val="0.34302265205979687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he-IL"/>
          </a:p>
        </c:txPr>
        <c:crossAx val="127204736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4910330012782985"/>
          <c:y val="1.5625356613032066E-2"/>
          <c:w val="0.44769853336056337"/>
          <c:h val="0.1487783863973525"/>
        </c:manualLayout>
      </c:layout>
      <c:overlay val="0"/>
      <c:txPr>
        <a:bodyPr/>
        <a:lstStyle/>
        <a:p>
          <a:pPr>
            <a:defRPr sz="20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he-I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8.6564596092155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8.6564596092155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493276540702983E-3"/>
                  <c:y val="6.24496583712920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'סיבות יציאה'!$O$4:$O$11</c:f>
              <c:strCache>
                <c:ptCount val="8"/>
                <c:pt idx="0">
                  <c:v>מחלות (20.8%)</c:v>
                </c:pt>
                <c:pt idx="1">
                  <c:v>אי אימות (2.8%)</c:v>
                </c:pt>
                <c:pt idx="2">
                  <c:v>מבחן (31.1%)</c:v>
                </c:pt>
                <c:pt idx="3">
                  <c:v>ועדת טיפוח (16.0%)</c:v>
                </c:pt>
                <c:pt idx="4">
                  <c:v>ממאן לקפוץ (5.7%)</c:v>
                </c:pt>
                <c:pt idx="5">
                  <c:v>סיום בנק (13.2%)</c:v>
                </c:pt>
                <c:pt idx="6">
                  <c:v>עודפים (8.5%)</c:v>
                </c:pt>
                <c:pt idx="7">
                  <c:v>זקנה (1.9%)</c:v>
                </c:pt>
              </c:strCache>
            </c:strRef>
          </c:cat>
          <c:val>
            <c:numRef>
              <c:f>'סיבות יציאה'!$P$4:$P$11</c:f>
              <c:numCache>
                <c:formatCode>General</c:formatCode>
                <c:ptCount val="8"/>
                <c:pt idx="0">
                  <c:v>22</c:v>
                </c:pt>
                <c:pt idx="1">
                  <c:v>3</c:v>
                </c:pt>
                <c:pt idx="2">
                  <c:v>33</c:v>
                </c:pt>
                <c:pt idx="3">
                  <c:v>17</c:v>
                </c:pt>
                <c:pt idx="4">
                  <c:v>6</c:v>
                </c:pt>
                <c:pt idx="5">
                  <c:v>14</c:v>
                </c:pt>
                <c:pt idx="6">
                  <c:v>9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5182976"/>
        <c:axId val="155184512"/>
      </c:barChart>
      <c:catAx>
        <c:axId val="15518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he-IL"/>
          </a:p>
        </c:txPr>
        <c:crossAx val="155184512"/>
        <c:crosses val="autoZero"/>
        <c:auto val="1"/>
        <c:lblAlgn val="ctr"/>
        <c:lblOffset val="100"/>
        <c:noMultiLvlLbl val="0"/>
      </c:catAx>
      <c:valAx>
        <c:axId val="155184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he-IL" sz="1800"/>
                  <a:t>מספר פרים</a:t>
                </a:r>
              </a:p>
            </c:rich>
          </c:tx>
          <c:layout>
            <c:manualLayout>
              <c:xMode val="edge"/>
              <c:yMode val="edge"/>
              <c:x val="9.8219766728054013E-3"/>
              <c:y val="0.283722659667541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he-IL"/>
          </a:p>
        </c:txPr>
        <c:crossAx val="155182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FF0000"/>
                </a:solidFill>
              </a:defRPr>
            </a:pPr>
            <a:r>
              <a:rPr lang="he-IL" sz="2800">
                <a:solidFill>
                  <a:srgbClr val="FF0000"/>
                </a:solidFill>
              </a:rPr>
              <a:t>יציאה מאתרי שיאון</a:t>
            </a:r>
          </a:p>
        </c:rich>
      </c:tx>
      <c:layout>
        <c:manualLayout>
          <c:xMode val="edge"/>
          <c:yMode val="edge"/>
          <c:x val="1.3956692913385637E-3"/>
          <c:y val="0.125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D2D8A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0.150655690232904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FFFF00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'סיבות יציאה'!$O$30:$O$33</c:f>
              <c:strCache>
                <c:ptCount val="4"/>
                <c:pt idx="0">
                  <c:v>גבע     (26.2%)</c:v>
                </c:pt>
                <c:pt idx="1">
                  <c:v>אילניה (14.6%)</c:v>
                </c:pt>
                <c:pt idx="2">
                  <c:v>בידוד    (1.0%)</c:v>
                </c:pt>
                <c:pt idx="3">
                  <c:v>פרייה מרכזית (58.3%)</c:v>
                </c:pt>
              </c:strCache>
            </c:strRef>
          </c:cat>
          <c:val>
            <c:numRef>
              <c:f>'סיבות יציאה'!$P$30:$P$33</c:f>
              <c:numCache>
                <c:formatCode>General</c:formatCode>
                <c:ptCount val="4"/>
                <c:pt idx="0">
                  <c:v>27</c:v>
                </c:pt>
                <c:pt idx="1">
                  <c:v>15</c:v>
                </c:pt>
                <c:pt idx="2">
                  <c:v>1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63356032"/>
        <c:axId val="163361920"/>
      </c:barChart>
      <c:catAx>
        <c:axId val="1633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he-IL"/>
          </a:p>
        </c:txPr>
        <c:crossAx val="163361920"/>
        <c:crosses val="autoZero"/>
        <c:auto val="1"/>
        <c:lblAlgn val="ctr"/>
        <c:lblOffset val="100"/>
        <c:noMultiLvlLbl val="0"/>
      </c:catAx>
      <c:valAx>
        <c:axId val="163361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3560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0218722659673"/>
          <c:y val="5.1400554097404488E-2"/>
          <c:w val="0.86094225721784845"/>
          <c:h val="0.91571741032371023"/>
        </c:manualLayout>
      </c:layout>
      <c:lineChart>
        <c:grouping val="standard"/>
        <c:varyColors val="0"/>
        <c:ser>
          <c:idx val="0"/>
          <c:order val="0"/>
          <c:tx>
            <c:strRef>
              <c:f>'גרף 1'!$R$32:$R$33</c:f>
              <c:strCache>
                <c:ptCount val="1"/>
                <c:pt idx="0">
                  <c:v>חמ"מ טיפוח 10</c:v>
                </c:pt>
              </c:strCache>
            </c:strRef>
          </c:tx>
          <c:spPr>
            <a:ln w="762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dLbls>
            <c:dLbl>
              <c:idx val="0"/>
              <c:layout>
                <c:manualLayout>
                  <c:x val="-4.296910298755096E-2"/>
                  <c:y val="5.505205211050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'גרף 1'!$Q$34:$Q$42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'גרף 1'!$R$34:$R$42</c:f>
              <c:numCache>
                <c:formatCode>General</c:formatCode>
                <c:ptCount val="9"/>
                <c:pt idx="0">
                  <c:v>-622</c:v>
                </c:pt>
                <c:pt idx="1">
                  <c:v>-513</c:v>
                </c:pt>
                <c:pt idx="2">
                  <c:v>-433</c:v>
                </c:pt>
                <c:pt idx="3">
                  <c:v>-301</c:v>
                </c:pt>
                <c:pt idx="4">
                  <c:v>-195</c:v>
                </c:pt>
                <c:pt idx="5">
                  <c:v>-8</c:v>
                </c:pt>
                <c:pt idx="6">
                  <c:v>10</c:v>
                </c:pt>
                <c:pt idx="7">
                  <c:v>120</c:v>
                </c:pt>
                <c:pt idx="8">
                  <c:v>205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'גרף 1'!$S$32:$S$33</c:f>
              <c:strCache>
                <c:ptCount val="1"/>
                <c:pt idx="0">
                  <c:v>חלב ק"ג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'גרף 1'!$Q$34:$Q$42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'גרף 1'!$S$34:$S$42</c:f>
              <c:numCache>
                <c:formatCode>General</c:formatCode>
                <c:ptCount val="9"/>
                <c:pt idx="0">
                  <c:v>-204</c:v>
                </c:pt>
                <c:pt idx="1">
                  <c:v>-134</c:v>
                </c:pt>
                <c:pt idx="2">
                  <c:v>-92</c:v>
                </c:pt>
                <c:pt idx="3">
                  <c:v>-42</c:v>
                </c:pt>
                <c:pt idx="4">
                  <c:v>-68</c:v>
                </c:pt>
                <c:pt idx="5">
                  <c:v>0</c:v>
                </c:pt>
                <c:pt idx="6">
                  <c:v>9</c:v>
                </c:pt>
                <c:pt idx="7">
                  <c:v>142</c:v>
                </c:pt>
                <c:pt idx="8">
                  <c:v>213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47648"/>
        <c:axId val="76265728"/>
      </c:lineChart>
      <c:catAx>
        <c:axId val="10914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800" b="1"/>
            </a:pPr>
            <a:endParaRPr lang="he-IL"/>
          </a:p>
        </c:txPr>
        <c:crossAx val="76265728"/>
        <c:crosses val="autoZero"/>
        <c:auto val="1"/>
        <c:lblAlgn val="ctr"/>
        <c:lblOffset val="100"/>
        <c:noMultiLvlLbl val="0"/>
      </c:catAx>
      <c:valAx>
        <c:axId val="76265728"/>
        <c:scaling>
          <c:orientation val="minMax"/>
          <c:max val="300"/>
          <c:min val="-7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2000" b="1"/>
            </a:pPr>
            <a:endParaRPr lang="he-IL"/>
          </a:p>
        </c:txPr>
        <c:crossAx val="10914764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8333333333333333"/>
          <c:y val="0.76813466025080268"/>
          <c:w val="0.71666666666666667"/>
          <c:h val="0.23186533974919818"/>
        </c:manualLayout>
      </c:layout>
      <c:overlay val="0"/>
      <c:txPr>
        <a:bodyPr/>
        <a:lstStyle/>
        <a:p>
          <a:pPr>
            <a:defRPr sz="2800" b="1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488407699037577E-2"/>
          <c:y val="5.1400554097404488E-2"/>
          <c:w val="0.80366207349081353"/>
          <c:h val="0.92034703995333922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גיליון1!$E$2</c:f>
              <c:strCache>
                <c:ptCount val="1"/>
                <c:pt idx="0">
                  <c:v>(%) שומן</c:v>
                </c:pt>
              </c:strCache>
            </c:strRef>
          </c:tx>
          <c:spPr>
            <a:ln w="76200"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3.2067144054700993E-2"/>
                  <c:y val="3.1746472614153982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860429649230895E-2"/>
                  <c:y val="3.5273858460171094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גיליון1!$A$16:$A$26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גיליון1!$E$16:$E$26</c:f>
              <c:numCache>
                <c:formatCode>General</c:formatCode>
                <c:ptCount val="11"/>
                <c:pt idx="0">
                  <c:v>-0.14000000000000001</c:v>
                </c:pt>
                <c:pt idx="1">
                  <c:v>-0.12</c:v>
                </c:pt>
                <c:pt idx="2">
                  <c:v>-0.1</c:v>
                </c:pt>
                <c:pt idx="3">
                  <c:v>-0.09</c:v>
                </c:pt>
                <c:pt idx="4">
                  <c:v>-0.08</c:v>
                </c:pt>
                <c:pt idx="5">
                  <c:v>-0.06</c:v>
                </c:pt>
                <c:pt idx="6">
                  <c:v>-0.01</c:v>
                </c:pt>
                <c:pt idx="7">
                  <c:v>0</c:v>
                </c:pt>
                <c:pt idx="8">
                  <c:v>-0.02</c:v>
                </c:pt>
                <c:pt idx="9">
                  <c:v>-0.03</c:v>
                </c:pt>
                <c:pt idx="10">
                  <c:v>-0.04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00032"/>
        <c:axId val="171101568"/>
      </c:lineChart>
      <c:lineChart>
        <c:grouping val="standard"/>
        <c:varyColors val="0"/>
        <c:ser>
          <c:idx val="1"/>
          <c:order val="1"/>
          <c:tx>
            <c:strRef>
              <c:f>גיליון1!$F$2</c:f>
              <c:strCache>
                <c:ptCount val="1"/>
                <c:pt idx="0">
                  <c:v>(%) חלבון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430214824615447E-2"/>
                  <c:y val="-3.1746472614153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גיליון1!$A$16:$A$26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גיליון1!$F$16:$F$26</c:f>
              <c:numCache>
                <c:formatCode>General</c:formatCode>
                <c:ptCount val="11"/>
                <c:pt idx="0">
                  <c:v>-0.1</c:v>
                </c:pt>
                <c:pt idx="1">
                  <c:v>-0.08</c:v>
                </c:pt>
                <c:pt idx="2">
                  <c:v>-0.06</c:v>
                </c:pt>
                <c:pt idx="3">
                  <c:v>-0.05</c:v>
                </c:pt>
                <c:pt idx="4">
                  <c:v>-0.05</c:v>
                </c:pt>
                <c:pt idx="5">
                  <c:v>-0.04</c:v>
                </c:pt>
                <c:pt idx="6">
                  <c:v>-0.01</c:v>
                </c:pt>
                <c:pt idx="7">
                  <c:v>0</c:v>
                </c:pt>
                <c:pt idx="8">
                  <c:v>0.01</c:v>
                </c:pt>
                <c:pt idx="9">
                  <c:v>0.01</c:v>
                </c:pt>
                <c:pt idx="1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11552"/>
        <c:axId val="171113088"/>
      </c:lineChart>
      <c:catAx>
        <c:axId val="17110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0"/>
          <a:lstStyle/>
          <a:p>
            <a:pPr>
              <a:defRPr sz="1800" b="1"/>
            </a:pPr>
            <a:endParaRPr lang="he-IL"/>
          </a:p>
        </c:txPr>
        <c:crossAx val="171101568"/>
        <c:crossesAt val="0"/>
        <c:auto val="1"/>
        <c:lblAlgn val="ctr"/>
        <c:lblOffset val="100"/>
        <c:noMultiLvlLbl val="0"/>
      </c:catAx>
      <c:valAx>
        <c:axId val="171101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he-IL"/>
          </a:p>
        </c:txPr>
        <c:crossAx val="171100032"/>
        <c:crosses val="autoZero"/>
        <c:crossBetween val="between"/>
      </c:valAx>
      <c:catAx>
        <c:axId val="171111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113088"/>
        <c:crosses val="autoZero"/>
        <c:auto val="1"/>
        <c:lblAlgn val="ctr"/>
        <c:lblOffset val="100"/>
        <c:noMultiLvlLbl val="0"/>
      </c:catAx>
      <c:valAx>
        <c:axId val="171113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1111552"/>
        <c:crosses val="autoZero"/>
        <c:crossBetween val="between"/>
      </c:val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.36398064356485643"/>
          <c:y val="0.82942506388179094"/>
          <c:w val="0.54883420822397211"/>
          <c:h val="0.16743438320209969"/>
        </c:manualLayout>
      </c:layout>
      <c:overlay val="0"/>
      <c:txPr>
        <a:bodyPr/>
        <a:lstStyle/>
        <a:p>
          <a:pPr>
            <a:defRPr sz="2800" b="1"/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488407699037577E-2"/>
          <c:y val="5.1400554097404488E-2"/>
          <c:w val="0.80366207349081353"/>
          <c:h val="0.92034703995333922"/>
        </c:manualLayout>
      </c:layout>
      <c:lineChart>
        <c:grouping val="standard"/>
        <c:varyColors val="0"/>
        <c:ser>
          <c:idx val="1"/>
          <c:order val="1"/>
          <c:tx>
            <c:strRef>
              <c:f>גיליון1!$J$2</c:f>
              <c:strCache>
                <c:ptCount val="1"/>
                <c:pt idx="0">
                  <c:v>הישרדות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3.3333333333333333E-2"/>
                  <c:y val="3.474484256243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6111111111111108E-2"/>
                  <c:y val="-3.9087947882736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גיליון1!$A$16:$A$26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גיליון1!$J$16:$J$26</c:f>
              <c:numCache>
                <c:formatCode>General</c:formatCode>
                <c:ptCount val="11"/>
                <c:pt idx="0">
                  <c:v>-104.6</c:v>
                </c:pt>
                <c:pt idx="1">
                  <c:v>-105.8</c:v>
                </c:pt>
                <c:pt idx="2">
                  <c:v>-103.1</c:v>
                </c:pt>
                <c:pt idx="3">
                  <c:v>-84.6</c:v>
                </c:pt>
                <c:pt idx="4">
                  <c:v>-64.099999999999994</c:v>
                </c:pt>
                <c:pt idx="5">
                  <c:v>-52</c:v>
                </c:pt>
                <c:pt idx="6">
                  <c:v>-45.5</c:v>
                </c:pt>
                <c:pt idx="7">
                  <c:v>0</c:v>
                </c:pt>
                <c:pt idx="8">
                  <c:v>8.1</c:v>
                </c:pt>
                <c:pt idx="9">
                  <c:v>17.5</c:v>
                </c:pt>
                <c:pt idx="10">
                  <c:v>35.1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22144"/>
        <c:axId val="171223680"/>
      </c:lineChart>
      <c:lineChart>
        <c:grouping val="standard"/>
        <c:varyColors val="0"/>
        <c:ser>
          <c:idx val="0"/>
          <c:order val="0"/>
          <c:tx>
            <c:strRef>
              <c:f>גיליון1!$H$2</c:f>
              <c:strCache>
                <c:ptCount val="1"/>
                <c:pt idx="0">
                  <c:v>פוריות בנות</c:v>
                </c:pt>
              </c:strCache>
            </c:strRef>
          </c:tx>
          <c:spPr>
            <a:ln w="76200"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5.2034008233319419E-2"/>
                  <c:y val="8.1512033642352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1666666666666664E-2"/>
                  <c:y val="3.474484256243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גיליון1!$A$16:$A$26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גיליון1!$H$16:$H$26</c:f>
              <c:numCache>
                <c:formatCode>General</c:formatCode>
                <c:ptCount val="11"/>
                <c:pt idx="0">
                  <c:v>-0.69</c:v>
                </c:pt>
                <c:pt idx="1">
                  <c:v>-1.31</c:v>
                </c:pt>
                <c:pt idx="2">
                  <c:v>-1.66</c:v>
                </c:pt>
                <c:pt idx="3">
                  <c:v>-2.0099999999999998</c:v>
                </c:pt>
                <c:pt idx="4">
                  <c:v>-1.3</c:v>
                </c:pt>
                <c:pt idx="5">
                  <c:v>-0.98</c:v>
                </c:pt>
                <c:pt idx="6">
                  <c:v>-1.1000000000000001</c:v>
                </c:pt>
                <c:pt idx="7">
                  <c:v>0</c:v>
                </c:pt>
                <c:pt idx="8">
                  <c:v>0.16</c:v>
                </c:pt>
                <c:pt idx="9">
                  <c:v>-0.15</c:v>
                </c:pt>
                <c:pt idx="10">
                  <c:v>-0.05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42240"/>
        <c:axId val="171243776"/>
      </c:lineChart>
      <c:catAx>
        <c:axId val="17122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0"/>
          <a:lstStyle/>
          <a:p>
            <a:pPr>
              <a:defRPr sz="1800" b="1"/>
            </a:pPr>
            <a:endParaRPr lang="he-IL"/>
          </a:p>
        </c:txPr>
        <c:crossAx val="171223680"/>
        <c:crossesAt val="0"/>
        <c:auto val="1"/>
        <c:lblAlgn val="ctr"/>
        <c:lblOffset val="100"/>
        <c:tickLblSkip val="2"/>
        <c:noMultiLvlLbl val="0"/>
      </c:catAx>
      <c:valAx>
        <c:axId val="1712236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he-IL" sz="2000"/>
                  <a:t>הישרדות</a:t>
                </a:r>
              </a:p>
            </c:rich>
          </c:tx>
          <c:layout>
            <c:manualLayout>
              <c:xMode val="edge"/>
              <c:yMode val="edge"/>
              <c:x val="8.8888888888888892E-2"/>
              <c:y val="3.6659912624928398E-4"/>
            </c:manualLayout>
          </c:layout>
          <c:overlay val="0"/>
          <c:spPr>
            <a:solidFill>
              <a:srgbClr val="FFFF00"/>
            </a:solidFill>
          </c:spPr>
        </c:title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2000" b="1"/>
            </a:pPr>
            <a:endParaRPr lang="he-IL"/>
          </a:p>
        </c:txPr>
        <c:crossAx val="171222144"/>
        <c:crosses val="autoZero"/>
        <c:crossBetween val="between"/>
      </c:valAx>
      <c:catAx>
        <c:axId val="171242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243776"/>
        <c:crosses val="autoZero"/>
        <c:auto val="1"/>
        <c:lblAlgn val="ctr"/>
        <c:lblOffset val="100"/>
        <c:noMultiLvlLbl val="0"/>
      </c:catAx>
      <c:valAx>
        <c:axId val="171243776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he-IL" sz="2000"/>
                  <a:t>פוריות</a:t>
                </a:r>
              </a:p>
            </c:rich>
          </c:tx>
          <c:layout>
            <c:manualLayout>
              <c:xMode val="edge"/>
              <c:yMode val="edge"/>
              <c:x val="0.82219444444444445"/>
              <c:y val="3.6659912624928366E-4"/>
            </c:manualLayout>
          </c:layout>
          <c:overlay val="0"/>
          <c:spPr>
            <a:solidFill>
              <a:srgbClr val="FFFF00"/>
            </a:solidFill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he-IL"/>
          </a:p>
        </c:txPr>
        <c:crossAx val="171242240"/>
        <c:crosses val="max"/>
        <c:crossBetween val="between"/>
      </c:val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.31666666666666665"/>
          <c:y val="0.81304367898638075"/>
          <c:w val="0.58772309711286086"/>
          <c:h val="0.16743423358725107"/>
        </c:manualLayout>
      </c:layout>
      <c:overlay val="0"/>
      <c:txPr>
        <a:bodyPr/>
        <a:lstStyle/>
        <a:p>
          <a:pPr>
            <a:defRPr sz="2400" b="1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855291872331652E-2"/>
          <c:y val="3.9870827109745009E-2"/>
          <c:w val="0.80366207349081353"/>
          <c:h val="0.92034703995333922"/>
        </c:manualLayout>
      </c:layout>
      <c:lineChart>
        <c:grouping val="standard"/>
        <c:varyColors val="0"/>
        <c:ser>
          <c:idx val="1"/>
          <c:order val="0"/>
          <c:tx>
            <c:strRef>
              <c:f>גיליון1!$K$2</c:f>
              <c:strCache>
                <c:ptCount val="1"/>
                <c:pt idx="0">
                  <c:v>התמדה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6.2989032964591383E-3"/>
                  <c:y val="2.61287840445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גיליון1!$A$16:$A$26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גיליון1!$K$16:$K$26</c:f>
              <c:numCache>
                <c:formatCode>General</c:formatCode>
                <c:ptCount val="11"/>
                <c:pt idx="0">
                  <c:v>-0.66</c:v>
                </c:pt>
                <c:pt idx="1">
                  <c:v>-0.6</c:v>
                </c:pt>
                <c:pt idx="2">
                  <c:v>-0.41</c:v>
                </c:pt>
                <c:pt idx="3">
                  <c:v>0.1</c:v>
                </c:pt>
                <c:pt idx="4">
                  <c:v>0.03</c:v>
                </c:pt>
                <c:pt idx="5">
                  <c:v>-0.09</c:v>
                </c:pt>
                <c:pt idx="6">
                  <c:v>-0.12</c:v>
                </c:pt>
                <c:pt idx="7">
                  <c:v>0</c:v>
                </c:pt>
                <c:pt idx="8">
                  <c:v>-0.1</c:v>
                </c:pt>
                <c:pt idx="9">
                  <c:v>0.11</c:v>
                </c:pt>
                <c:pt idx="10">
                  <c:v>0.44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359616"/>
        <c:axId val="171369600"/>
      </c:lineChart>
      <c:lineChart>
        <c:grouping val="standard"/>
        <c:varyColors val="0"/>
        <c:ser>
          <c:idx val="0"/>
          <c:order val="1"/>
          <c:tx>
            <c:strRef>
              <c:f>גיליון1!$G$2</c:f>
              <c:strCache>
                <c:ptCount val="1"/>
                <c:pt idx="0">
                  <c:v>סת"ס</c:v>
                </c:pt>
              </c:strCache>
            </c:strRef>
          </c:tx>
          <c:spPr>
            <a:ln w="762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גיליון1!$A$16:$A$26</c:f>
              <c:numCache>
                <c:formatCode>General</c:formatCode>
                <c:ptCount val="1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</c:numCache>
            </c:numRef>
          </c:cat>
          <c:val>
            <c:numRef>
              <c:f>גיליון1!$G$16:$G$26</c:f>
              <c:numCache>
                <c:formatCode>General</c:formatCode>
                <c:ptCount val="11"/>
                <c:pt idx="0">
                  <c:v>0.17</c:v>
                </c:pt>
                <c:pt idx="1">
                  <c:v>0.12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</c:v>
                </c:pt>
                <c:pt idx="6">
                  <c:v>0.05</c:v>
                </c:pt>
                <c:pt idx="7">
                  <c:v>0</c:v>
                </c:pt>
                <c:pt idx="8">
                  <c:v>-0.02</c:v>
                </c:pt>
                <c:pt idx="9">
                  <c:v>0.01</c:v>
                </c:pt>
                <c:pt idx="10">
                  <c:v>0.02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372928"/>
        <c:axId val="171371136"/>
      </c:lineChart>
      <c:catAx>
        <c:axId val="1713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he-IL"/>
          </a:p>
        </c:txPr>
        <c:crossAx val="171369600"/>
        <c:crosses val="autoZero"/>
        <c:auto val="1"/>
        <c:lblAlgn val="ctr"/>
        <c:lblOffset val="100"/>
        <c:noMultiLvlLbl val="0"/>
      </c:catAx>
      <c:valAx>
        <c:axId val="171369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he-IL"/>
          </a:p>
        </c:txPr>
        <c:crossAx val="171359616"/>
        <c:crosses val="autoZero"/>
        <c:crossBetween val="between"/>
      </c:valAx>
      <c:valAx>
        <c:axId val="17137113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he-IL"/>
          </a:p>
        </c:txPr>
        <c:crossAx val="171372928"/>
        <c:crosses val="max"/>
        <c:crossBetween val="between"/>
      </c:valAx>
      <c:catAx>
        <c:axId val="17137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371136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0.2045286138841716"/>
          <c:y val="0.7972758685248964"/>
          <c:w val="0.5260693350831146"/>
          <c:h val="0.1994579323417906"/>
        </c:manualLayout>
      </c:layout>
      <c:overlay val="0"/>
      <c:txPr>
        <a:bodyPr/>
        <a:lstStyle/>
        <a:p>
          <a:pPr>
            <a:defRPr sz="3200" b="1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dirty="0"/>
              <a:t>עגלות הזרעה </a:t>
            </a:r>
            <a:r>
              <a:rPr lang="he-IL" dirty="0" smtClean="0"/>
              <a:t>1 - כלל המשקים</a:t>
            </a:r>
            <a:endParaRPr lang="he-IL" dirty="0"/>
          </a:p>
        </c:rich>
      </c:tx>
      <c:layout>
        <c:manualLayout>
          <c:xMode val="edge"/>
          <c:yMode val="edge"/>
          <c:x val="0.22047893440700669"/>
          <c:y val="2.780100456674404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659951881014873"/>
          <c:y val="5.1400554097404488E-2"/>
          <c:w val="0.80284492563429566"/>
          <c:h val="0.7116203703703704"/>
        </c:manualLayout>
      </c:layout>
      <c:lineChart>
        <c:grouping val="standard"/>
        <c:varyColors val="0"/>
        <c:ser>
          <c:idx val="0"/>
          <c:order val="0"/>
          <c:tx>
            <c:v>2009</c:v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strRef>
              <c:f>'נתונים 2009-2011ואיורים'!$B$3:$M$3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'נתונים 2009-2011ואיורים'!$B$5:$M$5</c:f>
              <c:numCache>
                <c:formatCode>0.0</c:formatCode>
                <c:ptCount val="12"/>
                <c:pt idx="0">
                  <c:v>64.900000000000006</c:v>
                </c:pt>
                <c:pt idx="1">
                  <c:v>61.5</c:v>
                </c:pt>
                <c:pt idx="2">
                  <c:v>63.6</c:v>
                </c:pt>
                <c:pt idx="3">
                  <c:v>61.8</c:v>
                </c:pt>
                <c:pt idx="4">
                  <c:v>61.7</c:v>
                </c:pt>
                <c:pt idx="5">
                  <c:v>63.8</c:v>
                </c:pt>
                <c:pt idx="6">
                  <c:v>64.5</c:v>
                </c:pt>
                <c:pt idx="7">
                  <c:v>64.599999999999994</c:v>
                </c:pt>
                <c:pt idx="8">
                  <c:v>62.1</c:v>
                </c:pt>
                <c:pt idx="9">
                  <c:v>61.7</c:v>
                </c:pt>
                <c:pt idx="10">
                  <c:v>63.3</c:v>
                </c:pt>
                <c:pt idx="11">
                  <c:v>64.8</c:v>
                </c:pt>
              </c:numCache>
            </c:numRef>
          </c:val>
          <c:smooth val="0"/>
        </c:ser>
        <c:ser>
          <c:idx val="1"/>
          <c:order val="1"/>
          <c:tx>
            <c:v>2010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val>
            <c:numRef>
              <c:f>'נתונים 2009-2011ואיורים'!$B$33:$M$33</c:f>
              <c:numCache>
                <c:formatCode>0.0</c:formatCode>
                <c:ptCount val="12"/>
                <c:pt idx="0">
                  <c:v>64.3</c:v>
                </c:pt>
                <c:pt idx="1">
                  <c:v>64.900000000000006</c:v>
                </c:pt>
                <c:pt idx="2">
                  <c:v>63.7</c:v>
                </c:pt>
                <c:pt idx="3">
                  <c:v>64.7</c:v>
                </c:pt>
                <c:pt idx="4">
                  <c:v>64.099999999999994</c:v>
                </c:pt>
                <c:pt idx="5">
                  <c:v>62.6</c:v>
                </c:pt>
                <c:pt idx="6">
                  <c:v>62.4</c:v>
                </c:pt>
                <c:pt idx="7">
                  <c:v>57.2</c:v>
                </c:pt>
                <c:pt idx="8">
                  <c:v>54.2</c:v>
                </c:pt>
                <c:pt idx="9">
                  <c:v>59.5</c:v>
                </c:pt>
                <c:pt idx="10">
                  <c:v>59.1</c:v>
                </c:pt>
                <c:pt idx="11">
                  <c:v>61</c:v>
                </c:pt>
              </c:numCache>
            </c:numRef>
          </c:val>
          <c:smooth val="0"/>
        </c:ser>
        <c:ser>
          <c:idx val="2"/>
          <c:order val="2"/>
          <c:tx>
            <c:v>2011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833333333333307E-2"/>
                  <c:y val="5.047462817147851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499999999999998E-2"/>
                  <c:y val="4.584499854184893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833333333333335E-2"/>
                  <c:y val="2.7326480023330501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722222222222221E-2"/>
                  <c:y val="4.584499854184893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5"/>
                  <c:y val="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3888888888888884E-2"/>
                  <c:y val="3.7037037037037035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8333333333333334E-2"/>
                  <c:y val="2.777777777777777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7222222222222325E-2"/>
                  <c:y val="4.629629629629621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he-I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6087150983956035E-2"/>
                  <c:y val="6.9619457487179875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521787745989035E-2"/>
                  <c:y val="5.569556598974383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'נתונים 2009-2011ואיורים'!$B$59:$M$59</c:f>
              <c:numCache>
                <c:formatCode>General</c:formatCode>
                <c:ptCount val="12"/>
                <c:pt idx="0">
                  <c:v>60.9</c:v>
                </c:pt>
                <c:pt idx="1">
                  <c:v>61.9</c:v>
                </c:pt>
                <c:pt idx="2">
                  <c:v>61</c:v>
                </c:pt>
                <c:pt idx="3">
                  <c:v>58.5</c:v>
                </c:pt>
                <c:pt idx="4">
                  <c:v>56.1</c:v>
                </c:pt>
                <c:pt idx="5">
                  <c:v>56.9</c:v>
                </c:pt>
                <c:pt idx="6">
                  <c:v>59.7</c:v>
                </c:pt>
                <c:pt idx="7">
                  <c:v>56.9</c:v>
                </c:pt>
                <c:pt idx="8">
                  <c:v>55.5</c:v>
                </c:pt>
                <c:pt idx="9">
                  <c:v>54.1</c:v>
                </c:pt>
                <c:pt idx="10">
                  <c:v>56.3</c:v>
                </c:pt>
                <c:pt idx="11">
                  <c:v>57.1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837888"/>
        <c:axId val="170839424"/>
      </c:lineChart>
      <c:catAx>
        <c:axId val="17083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70839424"/>
        <c:crosses val="autoZero"/>
        <c:auto val="1"/>
        <c:lblAlgn val="ctr"/>
        <c:lblOffset val="100"/>
        <c:noMultiLvlLbl val="0"/>
      </c:catAx>
      <c:valAx>
        <c:axId val="170839424"/>
        <c:scaling>
          <c:orientation val="minMax"/>
          <c:max val="68"/>
          <c:min val="52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200"/>
                  <a:t>% התעברות</a:t>
                </a:r>
              </a:p>
            </c:rich>
          </c:tx>
          <c:layout>
            <c:manualLayout>
              <c:xMode val="edge"/>
              <c:yMode val="edge"/>
              <c:x val="9.1364829396325467E-3"/>
              <c:y val="0.2766087051618547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70837888"/>
        <c:crosses val="autoZero"/>
        <c:crossBetween val="between"/>
        <c:majorUnit val="4"/>
      </c:valAx>
      <c:spPr>
        <a:solidFill>
          <a:schemeClr val="bg1"/>
        </a:solidFill>
      </c:spPr>
    </c:plotArea>
    <c:legend>
      <c:legendPos val="l"/>
      <c:layout>
        <c:manualLayout>
          <c:xMode val="edge"/>
          <c:yMode val="edge"/>
          <c:x val="0.16666666666666666"/>
          <c:y val="0.60590551181102359"/>
          <c:w val="0.45344444444444454"/>
          <c:h val="0.17244787109944593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0.12162</cdr:x>
      <cdr:y>0.04821</cdr:y>
    </cdr:from>
    <cdr:to>
      <cdr:x>0.12162</cdr:x>
      <cdr:y>0.84783</cdr:y>
    </cdr:to>
    <cdr:cxnSp macro="">
      <cdr:nvCxnSpPr>
        <cdr:cNvPr id="3" name="מחבר ישר 2"/>
        <cdr:cNvCxnSpPr/>
      </cdr:nvCxnSpPr>
      <cdr:spPr>
        <a:xfrm xmlns:a="http://schemas.openxmlformats.org/drawingml/2006/main" flipV="1">
          <a:off x="648072" y="159695"/>
          <a:ext cx="0" cy="26486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0.18184</cdr:x>
      <cdr:y>0.35417</cdr:y>
    </cdr:from>
    <cdr:to>
      <cdr:x>0.18184</cdr:x>
      <cdr:y>0.89583</cdr:y>
    </cdr:to>
    <cdr:cxnSp macro="">
      <cdr:nvCxnSpPr>
        <cdr:cNvPr id="3" name="מחבר ישר 2"/>
        <cdr:cNvCxnSpPr/>
      </cdr:nvCxnSpPr>
      <cdr:spPr>
        <a:xfrm xmlns:a="http://schemas.openxmlformats.org/drawingml/2006/main" flipV="1">
          <a:off x="936104" y="1224136"/>
          <a:ext cx="0" cy="18722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4C4AE2-9862-44CF-9EEA-0517B73C1A01}" type="datetimeFigureOut">
              <a:rPr lang="he-IL" smtClean="0"/>
              <a:t>י"ג/אייר/תשע"ב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211AC2-2E80-4468-A64A-4718215D84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371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smtClean="0"/>
              <a:t>830</a:t>
            </a:r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AB3E54-2A70-4ECD-BD71-2A860E276105}" type="slidenum">
              <a:rPr lang="he-IL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smtClean="0"/>
              <a:t>830</a:t>
            </a:r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AB3E54-2A70-4ECD-BD71-2A860E276105}" type="slidenum">
              <a:rPr lang="he-IL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AC2-2E80-4468-A64A-4718215D8465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408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D3C80-D1B5-42E3-A803-B165CEF94C71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4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C49E0-7E52-4F7A-8DEB-3606EA8D10F2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3D60-1FC4-492C-A91A-A441887FB74E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8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0" y="2844800"/>
            <a:ext cx="8991600" cy="2565400"/>
            <a:chOff x="0" y="1640"/>
            <a:chExt cx="5664" cy="1616"/>
          </a:xfrm>
        </p:grpSpPr>
        <p:pic>
          <p:nvPicPr>
            <p:cNvPr id="5" name="Picture 12" descr="ypp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" y="1640"/>
              <a:ext cx="2595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teallin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36" b="-3470"/>
            <a:stretch>
              <a:fillRect/>
            </a:stretch>
          </p:blipFill>
          <p:spPr bwMode="auto">
            <a:xfrm>
              <a:off x="0" y="2852"/>
              <a:ext cx="323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77200" cy="1143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486400"/>
            <a:ext cx="5257800" cy="1371600"/>
          </a:xfrm>
        </p:spPr>
        <p:txBody>
          <a:bodyPr/>
          <a:lstStyle>
            <a:lvl1pPr marL="0" indent="0" algn="ctr">
              <a:buFont typeface="Arial" charset="0"/>
              <a:buNone/>
              <a:defRPr b="1" i="1">
                <a:solidFill>
                  <a:srgbClr val="FFCC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700B2-06E4-4120-AB72-BB6B0CFFE9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6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3518-AAF3-40C0-B268-AC5DF4ACA6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31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77F5F-50F0-4116-B383-0BC1075592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6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5D406-F091-47A1-85AA-B0FCC285A1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82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4CD4-ED53-4B25-82CF-B856E45861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50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3E68-4D55-4067-A0DE-BB951FD91A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70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7CEC0-03FC-41D4-B9F3-275CBBACDE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17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F2928-B37D-4AFB-BA2D-B2613936FC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0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1DE0-48C3-4162-86C7-E5CBBDFED7FD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2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5FD9-DA52-4454-8756-976823580A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74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36E24-1D91-4B32-9A39-E6B5427808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89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A0AA5-73D7-47F1-AF8F-0485A54DA2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8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F8B61-CBDD-41F1-826E-1A8AEECD18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12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98D2-00F0-437A-9505-617CB3C14A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43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BE68-774B-41D7-B868-E3757F3BB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124A5-CDAC-4679-81FC-FBC6B3F2A87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3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B5E0-C52C-414A-84AE-15B4DABA53E9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0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35A0-2E73-42C0-B464-C3A855A0A777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0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52D10-4CAC-4E29-9830-3F8DDB7E5935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86F5-364D-4045-BD52-C04554AC7C9B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0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4E34-FD79-48D1-B7DE-EE60D7E6605E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B117-1B1D-41BE-8C48-86ED805F6EA1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12F37-B598-4C69-9686-8DBF63275EF2}" type="slidenum">
              <a:rPr 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תמונה 3" descr="sion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24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 userDrawn="1"/>
        </p:nvGrpSpPr>
        <p:grpSpPr bwMode="auto">
          <a:xfrm>
            <a:off x="-23813" y="5105400"/>
            <a:ext cx="9167813" cy="1495425"/>
            <a:chOff x="-15" y="3216"/>
            <a:chExt cx="5775" cy="942"/>
          </a:xfrm>
        </p:grpSpPr>
        <p:pic>
          <p:nvPicPr>
            <p:cNvPr id="1032" name="Picture 12" descr="ypplogo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" y="3216"/>
              <a:ext cx="1512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3" descr="tealline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" y="3930"/>
              <a:ext cx="433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9D58131-08A9-4CAB-88AF-084F81D8300B}" type="slidenum">
              <a:rPr lang="en-US">
                <a:solidFill>
                  <a:srgbClr val="FFFFFF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4875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CC66"/>
          </a:solidFill>
          <a:latin typeface="Arial Black" pitchFamily="34" charset="0"/>
        </a:defRPr>
      </a:lvl9pPr>
    </p:titleStyle>
    <p:bodyStyle>
      <a:lvl1pPr marL="457200" indent="-457200" algn="l" rtl="0" eaLnBrk="0" fontAlgn="base" hangingPunct="0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pitchFamily="34" charset="0"/>
        <a:buChar char="►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60425" indent="-288925" algn="l" rtl="0" eaLnBrk="0" fontAlgn="base" hangingPunct="0">
        <a:spcBef>
          <a:spcPct val="30000"/>
        </a:spcBef>
        <a:spcAft>
          <a:spcPct val="0"/>
        </a:spcAft>
        <a:buClr>
          <a:srgbClr val="00776B"/>
        </a:buClr>
        <a:buChar char="–"/>
        <a:defRPr sz="3200">
          <a:solidFill>
            <a:schemeClr val="tx1"/>
          </a:solidFill>
          <a:latin typeface="+mn-lt"/>
        </a:defRPr>
      </a:lvl2pPr>
      <a:lvl3pPr marL="1196975" indent="-222250" algn="l" rtl="0" eaLnBrk="0" fontAlgn="base" hangingPunct="0">
        <a:spcBef>
          <a:spcPct val="30000"/>
        </a:spcBef>
        <a:spcAft>
          <a:spcPct val="0"/>
        </a:spcAft>
        <a:buClr>
          <a:srgbClr val="00776B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546225" indent="-234950" algn="l" rtl="0" eaLnBrk="0" fontAlgn="base" hangingPunct="0">
        <a:spcBef>
          <a:spcPct val="30000"/>
        </a:spcBef>
        <a:spcAft>
          <a:spcPct val="0"/>
        </a:spcAft>
        <a:buClr>
          <a:srgbClr val="00776B"/>
        </a:buClr>
        <a:buChar char="–"/>
        <a:defRPr sz="2400">
          <a:solidFill>
            <a:schemeClr val="tx1"/>
          </a:solidFill>
          <a:latin typeface="+mn-lt"/>
        </a:defRPr>
      </a:lvl4pPr>
      <a:lvl5pPr marL="1882775" indent="-222250" algn="l" rtl="0" eaLnBrk="0" fontAlgn="base" hangingPunct="0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latin typeface="+mn-lt"/>
        </a:defRPr>
      </a:lvl5pPr>
      <a:lvl6pPr marL="2339975" indent="-222250" algn="l" rtl="0" fontAlgn="base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6pPr>
      <a:lvl7pPr marL="2797175" indent="-222250" algn="l" rtl="0" fontAlgn="base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7pPr>
      <a:lvl8pPr marL="3254375" indent="-222250" algn="l" rtl="0" fontAlgn="base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8pPr>
      <a:lvl9pPr marL="3711575" indent="-222250" algn="l" rtl="0" fontAlgn="base">
        <a:spcBef>
          <a:spcPct val="30000"/>
        </a:spcBef>
        <a:spcAft>
          <a:spcPct val="0"/>
        </a:spcAft>
        <a:buClr>
          <a:srgbClr val="00776B"/>
        </a:buClr>
        <a:buSzPct val="80000"/>
        <a:buFont typeface="Arial" charset="0"/>
        <a:buChar char="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he-IL" sz="6000" b="1" dirty="0" smtClean="0"/>
              <a:t>דו"ח מקצועי</a:t>
            </a:r>
            <a:endParaRPr lang="he-IL" sz="60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6400800" cy="4032448"/>
          </a:xfrm>
        </p:spPr>
        <p:txBody>
          <a:bodyPr/>
          <a:lstStyle/>
          <a:p>
            <a:pPr marL="457200" indent="-457200" algn="r">
              <a:buFont typeface="Arial" pitchFamily="34" charset="0"/>
              <a:buChar char="•"/>
            </a:pPr>
            <a:r>
              <a:rPr lang="he-IL" sz="4400" b="1" dirty="0" smtClean="0"/>
              <a:t>ייצור זרמה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he-IL" sz="4400" b="1" dirty="0" smtClean="0"/>
              <a:t>פרייה ועגלים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he-IL" sz="4400" b="1" dirty="0" smtClean="0"/>
              <a:t>ההיבט הגנטי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he-IL" sz="4400" b="1" dirty="0" smtClean="0"/>
              <a:t>פוריות</a:t>
            </a:r>
          </a:p>
          <a:p>
            <a:pPr marL="457200" indent="-457200" algn="r">
              <a:buFont typeface="Arial" pitchFamily="34" charset="0"/>
              <a:buChar char="•"/>
            </a:pPr>
            <a:r>
              <a:rPr lang="he-IL" sz="4400" b="1" dirty="0" err="1" smtClean="0"/>
              <a:t>ג'נומיק</a:t>
            </a:r>
            <a:r>
              <a:rPr lang="he-IL" sz="4400" b="1" dirty="0" smtClean="0"/>
              <a:t> ועוברים  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27860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85402"/>
            <a:ext cx="8229600" cy="706090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מספר פרים / עגלים בשיאון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94519"/>
              </p:ext>
            </p:extLst>
          </p:nvPr>
        </p:nvGraphicFramePr>
        <p:xfrm>
          <a:off x="899592" y="1124744"/>
          <a:ext cx="7200800" cy="347216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3600400"/>
                <a:gridCol w="3600400"/>
              </a:tblGrid>
              <a:tr h="694432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מיקום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מספר פרים </a:t>
                      </a:r>
                      <a:endParaRPr lang="he-IL" sz="2800" b="1" dirty="0"/>
                    </a:p>
                  </a:txBody>
                  <a:tcPr/>
                </a:tc>
              </a:tr>
              <a:tr h="694432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err="1" smtClean="0"/>
                        <a:t>יונקייה</a:t>
                      </a:r>
                      <a:r>
                        <a:rPr lang="he-IL" sz="2800" b="1" baseline="0" dirty="0" smtClean="0"/>
                        <a:t> - גבע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31 עגלים</a:t>
                      </a:r>
                      <a:endParaRPr lang="he-IL" sz="2800" b="1" dirty="0"/>
                    </a:p>
                  </a:txBody>
                  <a:tcPr/>
                </a:tc>
              </a:tr>
              <a:tr h="694432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גידול – אילנייה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25 עגלים</a:t>
                      </a:r>
                      <a:endParaRPr lang="he-IL" sz="2800" b="1" dirty="0"/>
                    </a:p>
                  </a:txBody>
                  <a:tcPr/>
                </a:tc>
              </a:tr>
              <a:tr h="694432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בידוד – אילנייה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7 עגלים</a:t>
                      </a:r>
                      <a:endParaRPr lang="he-IL" sz="2800" b="1" dirty="0"/>
                    </a:p>
                  </a:txBody>
                  <a:tcPr/>
                </a:tc>
              </a:tr>
              <a:tr h="694432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פרייה – חפץ חיים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 smtClean="0"/>
                        <a:t>187 פרים</a:t>
                      </a:r>
                      <a:endParaRPr lang="he-IL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מלבן מעוגל 5"/>
          <p:cNvSpPr/>
          <p:nvPr/>
        </p:nvSpPr>
        <p:spPr>
          <a:xfrm>
            <a:off x="2627784" y="5301208"/>
            <a:ext cx="4824536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סה"כ 250 עגלים / פרים</a:t>
            </a:r>
            <a:endParaRPr lang="he-IL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-53806"/>
            <a:ext cx="8229600" cy="530478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סיבות יציאה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092338"/>
              </p:ext>
            </p:extLst>
          </p:nvPr>
        </p:nvGraphicFramePr>
        <p:xfrm>
          <a:off x="467544" y="404664"/>
          <a:ext cx="79208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אליפסה 3"/>
          <p:cNvSpPr/>
          <p:nvPr/>
        </p:nvSpPr>
        <p:spPr>
          <a:xfrm>
            <a:off x="6372200" y="476672"/>
            <a:ext cx="1728192" cy="151216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solidFill>
                  <a:srgbClr val="FFFF00"/>
                </a:solidFill>
              </a:rPr>
              <a:t>106 פרים</a:t>
            </a:r>
            <a:endParaRPr lang="he-IL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613540"/>
              </p:ext>
            </p:extLst>
          </p:nvPr>
        </p:nvGraphicFramePr>
        <p:xfrm>
          <a:off x="2843808" y="4084893"/>
          <a:ext cx="4572000" cy="229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0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he-IL" sz="8800" b="1" dirty="0" smtClean="0"/>
              <a:t>ההיבט הגנטי</a:t>
            </a:r>
            <a:endParaRPr lang="he-IL" sz="8800" b="1" dirty="0"/>
          </a:p>
        </p:txBody>
      </p:sp>
    </p:spTree>
    <p:extLst>
      <p:ext uri="{BB962C8B-B14F-4D97-AF65-F5344CB8AC3E}">
        <p14:creationId xmlns:p14="http://schemas.microsoft.com/office/powerpoint/2010/main" val="9093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>
              <a:defRPr/>
            </a:pPr>
            <a:r>
              <a:rPr lang="he-I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עשור בטיפוח –חלב </a:t>
            </a:r>
            <a:r>
              <a:rPr lang="he-IL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וחמ"מ</a:t>
            </a:r>
            <a:r>
              <a:rPr lang="he-I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התקדמות גנטית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953362"/>
            <a:ext cx="4735592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he-IL" sz="2000" b="1" dirty="0">
                <a:solidFill>
                  <a:srgbClr val="000000"/>
                </a:solidFill>
              </a:rPr>
              <a:t>עלייה של </a:t>
            </a:r>
            <a:r>
              <a:rPr lang="he-IL" sz="2000" b="1" dirty="0" smtClean="0">
                <a:solidFill>
                  <a:srgbClr val="000000"/>
                </a:solidFill>
              </a:rPr>
              <a:t>536 </a:t>
            </a:r>
            <a:r>
              <a:rPr lang="he-IL" sz="2000" b="1" dirty="0">
                <a:solidFill>
                  <a:srgbClr val="000000"/>
                </a:solidFill>
              </a:rPr>
              <a:t>ק"ג </a:t>
            </a:r>
            <a:r>
              <a:rPr lang="he-IL" sz="2000" b="1" dirty="0" smtClean="0">
                <a:solidFill>
                  <a:srgbClr val="000000"/>
                </a:solidFill>
              </a:rPr>
              <a:t>חלב (54 ק"ג / שנה)</a:t>
            </a:r>
            <a:endParaRPr lang="he-IL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he-IL" sz="2000" b="1" dirty="0" smtClean="0">
                <a:solidFill>
                  <a:srgbClr val="000000"/>
                </a:solidFill>
              </a:rPr>
              <a:t>עלייה של 1,051 </a:t>
            </a:r>
            <a:r>
              <a:rPr lang="he-IL" sz="2000" b="1" dirty="0">
                <a:solidFill>
                  <a:srgbClr val="000000"/>
                </a:solidFill>
              </a:rPr>
              <a:t>נקודות </a:t>
            </a:r>
            <a:r>
              <a:rPr lang="he-IL" sz="2000" b="1" dirty="0" err="1" smtClean="0">
                <a:solidFill>
                  <a:srgbClr val="000000"/>
                </a:solidFill>
              </a:rPr>
              <a:t>חמ"מ</a:t>
            </a:r>
            <a:r>
              <a:rPr lang="he-IL" sz="2000" b="1" dirty="0" smtClean="0">
                <a:solidFill>
                  <a:srgbClr val="000000"/>
                </a:solidFill>
              </a:rPr>
              <a:t> (105 / שנה)</a:t>
            </a:r>
            <a:endParaRPr lang="he-IL" sz="2000" b="1" dirty="0">
              <a:solidFill>
                <a:srgbClr val="000000"/>
              </a:solidFill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7343507" y="6488113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srgbClr val="FFFFFF"/>
                </a:solidFill>
              </a:rPr>
              <a:t>ספר העדר, </a:t>
            </a:r>
            <a:r>
              <a:rPr lang="he-IL" b="1" dirty="0" smtClean="0">
                <a:solidFill>
                  <a:srgbClr val="FFFFFF"/>
                </a:solidFill>
              </a:rPr>
              <a:t>2012</a:t>
            </a:r>
            <a:endParaRPr lang="he-IL" b="1" dirty="0">
              <a:solidFill>
                <a:srgbClr val="FFFFFF"/>
              </a:solidFill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1043608" y="1006475"/>
            <a:ext cx="7093469" cy="3921743"/>
            <a:chOff x="1043608" y="1006475"/>
            <a:chExt cx="7093469" cy="3921743"/>
          </a:xfrm>
        </p:grpSpPr>
        <p:grpSp>
          <p:nvGrpSpPr>
            <p:cNvPr id="7" name="קבוצה 6"/>
            <p:cNvGrpSpPr/>
            <p:nvPr/>
          </p:nvGrpSpPr>
          <p:grpSpPr>
            <a:xfrm>
              <a:off x="1043608" y="1006475"/>
              <a:ext cx="7093469" cy="3921743"/>
              <a:chOff x="1043608" y="1006475"/>
              <a:chExt cx="7093469" cy="3921743"/>
            </a:xfrm>
          </p:grpSpPr>
          <p:graphicFrame>
            <p:nvGraphicFramePr>
              <p:cNvPr id="5" name="תרשים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81087620"/>
                  </p:ext>
                </p:extLst>
              </p:nvPr>
            </p:nvGraphicFramePr>
            <p:xfrm>
              <a:off x="1043608" y="1006475"/>
              <a:ext cx="7093469" cy="39217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6" name="מחבר ישר 5"/>
              <p:cNvCxnSpPr/>
              <p:nvPr/>
            </p:nvCxnSpPr>
            <p:spPr>
              <a:xfrm>
                <a:off x="5508104" y="1340768"/>
                <a:ext cx="37344" cy="2736304"/>
              </a:xfrm>
              <a:prstGeom prst="line">
                <a:avLst/>
              </a:prstGeom>
              <a:ln w="444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3930679" y="4201924"/>
              <a:ext cx="20927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he-IL" sz="2800" b="1" dirty="0" smtClean="0"/>
                <a:t>1</a:t>
              </a:r>
              <a:endParaRPr lang="he-IL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885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>
              <a:defRPr/>
            </a:pPr>
            <a:r>
              <a:rPr lang="he-I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עשור בטיפוח – % </a:t>
            </a:r>
            <a:r>
              <a:rPr lang="he-I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שומן וחלבון</a:t>
            </a:r>
            <a:r>
              <a:rPr lang="he-I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התקדמות גנטית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1497" y="4941168"/>
            <a:ext cx="4499951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he-IL" sz="2000" b="1" dirty="0">
                <a:solidFill>
                  <a:srgbClr val="000000"/>
                </a:solidFill>
              </a:rPr>
              <a:t>עלייה של </a:t>
            </a:r>
            <a:r>
              <a:rPr lang="he-IL" sz="2000" b="1" dirty="0" smtClean="0">
                <a:solidFill>
                  <a:srgbClr val="000000"/>
                </a:solidFill>
              </a:rPr>
              <a:t>0.1% שומן (0.01 אחוז / שנה)</a:t>
            </a:r>
            <a:endParaRPr lang="he-IL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he-IL" sz="2000" b="1" dirty="0">
                <a:solidFill>
                  <a:srgbClr val="000000"/>
                </a:solidFill>
              </a:rPr>
              <a:t>עלייה של 0.1% </a:t>
            </a:r>
            <a:r>
              <a:rPr lang="he-IL" sz="2000" b="1" dirty="0" smtClean="0">
                <a:solidFill>
                  <a:srgbClr val="000000"/>
                </a:solidFill>
              </a:rPr>
              <a:t>חלבון (0.01 </a:t>
            </a:r>
            <a:r>
              <a:rPr lang="he-IL" sz="2000" b="1" dirty="0">
                <a:solidFill>
                  <a:srgbClr val="000000"/>
                </a:solidFill>
              </a:rPr>
              <a:t>אחוז / שנה)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7343507" y="6488113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srgbClr val="FFFFFF"/>
                </a:solidFill>
              </a:rPr>
              <a:t>ספר העדר, </a:t>
            </a:r>
            <a:r>
              <a:rPr lang="he-IL" b="1" dirty="0" smtClean="0">
                <a:solidFill>
                  <a:srgbClr val="FFFFFF"/>
                </a:solidFill>
              </a:rPr>
              <a:t>2012</a:t>
            </a:r>
            <a:endParaRPr lang="he-IL" b="1" dirty="0">
              <a:solidFill>
                <a:srgbClr val="FFFFFF"/>
              </a:solidFill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611560" y="1268760"/>
            <a:ext cx="7920880" cy="3600400"/>
            <a:chOff x="611560" y="1268760"/>
            <a:chExt cx="7920880" cy="3600400"/>
          </a:xfrm>
        </p:grpSpPr>
        <p:graphicFrame>
          <p:nvGraphicFramePr>
            <p:cNvPr id="7" name="תרשים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6062372"/>
                </p:ext>
              </p:extLst>
            </p:nvPr>
          </p:nvGraphicFramePr>
          <p:xfrm>
            <a:off x="611560" y="1268760"/>
            <a:ext cx="7920880" cy="36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8" name="מחבר ישר 7"/>
            <p:cNvCxnSpPr/>
            <p:nvPr/>
          </p:nvCxnSpPr>
          <p:spPr>
            <a:xfrm>
              <a:off x="5724128" y="1340768"/>
              <a:ext cx="37344" cy="2952328"/>
            </a:xfrm>
            <a:prstGeom prst="line">
              <a:avLst/>
            </a:prstGeom>
            <a:ln w="444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8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"/>
          </a:xfrm>
        </p:spPr>
        <p:txBody>
          <a:bodyPr/>
          <a:lstStyle/>
          <a:p>
            <a:pPr>
              <a:defRPr/>
            </a:pPr>
            <a:r>
              <a:rPr lang="he-I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עשור בטיפוח – </a:t>
            </a:r>
            <a:r>
              <a:rPr lang="he-I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פוריות והישרדות</a:t>
            </a:r>
            <a:r>
              <a:rPr lang="he-I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התקדמות גנטית</a:t>
            </a:r>
            <a:endParaRPr lang="he-IL" sz="4000"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611560" y="1124744"/>
            <a:ext cx="7992888" cy="3888432"/>
            <a:chOff x="611560" y="1124744"/>
            <a:chExt cx="7992888" cy="3888432"/>
          </a:xfrm>
        </p:grpSpPr>
        <p:graphicFrame>
          <p:nvGraphicFramePr>
            <p:cNvPr id="6" name="תרשים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9047285"/>
                </p:ext>
              </p:extLst>
            </p:nvPr>
          </p:nvGraphicFramePr>
          <p:xfrm>
            <a:off x="611560" y="1124744"/>
            <a:ext cx="7992888" cy="38884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מחבר ישר 6"/>
            <p:cNvCxnSpPr/>
            <p:nvPr/>
          </p:nvCxnSpPr>
          <p:spPr>
            <a:xfrm>
              <a:off x="5652120" y="1412776"/>
              <a:ext cx="72008" cy="3096344"/>
            </a:xfrm>
            <a:prstGeom prst="line">
              <a:avLst/>
            </a:prstGeom>
            <a:ln w="412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801367" y="5517232"/>
            <a:ext cx="5210081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he-IL" sz="2000" b="1" dirty="0">
                <a:solidFill>
                  <a:srgbClr val="000000"/>
                </a:solidFill>
              </a:rPr>
              <a:t>עלייה של </a:t>
            </a:r>
            <a:r>
              <a:rPr lang="he-IL" sz="2000" b="1" dirty="0" smtClean="0">
                <a:solidFill>
                  <a:srgbClr val="000000"/>
                </a:solidFill>
              </a:rPr>
              <a:t>1.96% פור. בנות (0.2 אחוז / שנה)</a:t>
            </a:r>
            <a:endParaRPr lang="he-IL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he-IL" sz="2000" b="1" dirty="0">
                <a:solidFill>
                  <a:srgbClr val="000000"/>
                </a:solidFill>
              </a:rPr>
              <a:t>עלייה של </a:t>
            </a:r>
            <a:r>
              <a:rPr lang="he-IL" sz="2000" b="1" dirty="0" smtClean="0">
                <a:solidFill>
                  <a:srgbClr val="000000"/>
                </a:solidFill>
              </a:rPr>
              <a:t>140 ימים בהישרדות  (14 ימים </a:t>
            </a:r>
            <a:r>
              <a:rPr lang="he-IL" sz="2000" b="1" dirty="0">
                <a:solidFill>
                  <a:srgbClr val="000000"/>
                </a:solidFill>
              </a:rPr>
              <a:t>/ שנה)</a:t>
            </a:r>
          </a:p>
        </p:txBody>
      </p:sp>
    </p:spTree>
    <p:extLst>
      <p:ext uri="{BB962C8B-B14F-4D97-AF65-F5344CB8AC3E}">
        <p14:creationId xmlns:p14="http://schemas.microsoft.com/office/powerpoint/2010/main" val="36814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עשור בטיפוח – </a:t>
            </a:r>
            <a:r>
              <a:rPr lang="he-I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סת"ס</a:t>
            </a:r>
            <a:r>
              <a:rPr lang="he-I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והתמדה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התקדמות גנטית</a:t>
            </a:r>
            <a:endParaRPr lang="he-IL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846251" y="5517232"/>
            <a:ext cx="5165197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he-IL" sz="2000" b="1" dirty="0">
                <a:solidFill>
                  <a:srgbClr val="000000"/>
                </a:solidFill>
              </a:rPr>
              <a:t>עלייה של </a:t>
            </a:r>
            <a:r>
              <a:rPr lang="he-IL" sz="2000" b="1" dirty="0" smtClean="0">
                <a:solidFill>
                  <a:srgbClr val="000000"/>
                </a:solidFill>
              </a:rPr>
              <a:t>1.1% התמדה (0.11 אחוז / שנה)</a:t>
            </a:r>
            <a:endParaRPr lang="he-IL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he-IL" sz="2000" b="1" dirty="0" smtClean="0">
                <a:solidFill>
                  <a:srgbClr val="000000"/>
                </a:solidFill>
              </a:rPr>
              <a:t>ירידה </a:t>
            </a:r>
            <a:r>
              <a:rPr lang="he-IL" sz="2000" b="1" dirty="0">
                <a:solidFill>
                  <a:srgbClr val="000000"/>
                </a:solidFill>
              </a:rPr>
              <a:t>של </a:t>
            </a:r>
            <a:r>
              <a:rPr lang="he-IL" sz="2000" b="1" dirty="0" smtClean="0">
                <a:solidFill>
                  <a:srgbClr val="000000"/>
                </a:solidFill>
              </a:rPr>
              <a:t> 0.15 לוג </a:t>
            </a:r>
            <a:r>
              <a:rPr lang="he-IL" sz="2000" b="1" dirty="0" err="1" smtClean="0">
                <a:solidFill>
                  <a:srgbClr val="000000"/>
                </a:solidFill>
              </a:rPr>
              <a:t>סת"ס</a:t>
            </a:r>
            <a:r>
              <a:rPr lang="he-IL" sz="2000" b="1" dirty="0" smtClean="0">
                <a:solidFill>
                  <a:srgbClr val="000000"/>
                </a:solidFill>
              </a:rPr>
              <a:t> (0.01 </a:t>
            </a:r>
            <a:r>
              <a:rPr lang="he-IL" sz="2000" b="1" dirty="0" err="1" smtClean="0">
                <a:solidFill>
                  <a:srgbClr val="000000"/>
                </a:solidFill>
              </a:rPr>
              <a:t>לסת"ס</a:t>
            </a:r>
            <a:r>
              <a:rPr lang="he-IL" sz="2000" b="1" dirty="0" smtClean="0">
                <a:solidFill>
                  <a:srgbClr val="000000"/>
                </a:solidFill>
              </a:rPr>
              <a:t> </a:t>
            </a:r>
            <a:r>
              <a:rPr lang="he-IL" sz="2000" b="1" dirty="0">
                <a:solidFill>
                  <a:srgbClr val="000000"/>
                </a:solidFill>
              </a:rPr>
              <a:t>/ שנה)</a:t>
            </a:r>
          </a:p>
        </p:txBody>
      </p:sp>
      <p:grpSp>
        <p:nvGrpSpPr>
          <p:cNvPr id="14" name="קבוצה 13"/>
          <p:cNvGrpSpPr/>
          <p:nvPr/>
        </p:nvGrpSpPr>
        <p:grpSpPr>
          <a:xfrm>
            <a:off x="503548" y="692696"/>
            <a:ext cx="7992888" cy="4464496"/>
            <a:chOff x="503548" y="692696"/>
            <a:chExt cx="7992888" cy="4464496"/>
          </a:xfrm>
        </p:grpSpPr>
        <p:grpSp>
          <p:nvGrpSpPr>
            <p:cNvPr id="13" name="קבוצה 12"/>
            <p:cNvGrpSpPr/>
            <p:nvPr/>
          </p:nvGrpSpPr>
          <p:grpSpPr>
            <a:xfrm>
              <a:off x="503548" y="692696"/>
              <a:ext cx="7992888" cy="4464496"/>
              <a:chOff x="539552" y="764704"/>
              <a:chExt cx="7992888" cy="4464496"/>
            </a:xfrm>
          </p:grpSpPr>
          <p:graphicFrame>
            <p:nvGraphicFramePr>
              <p:cNvPr id="3" name="תרשים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96581940"/>
                  </p:ext>
                </p:extLst>
              </p:nvPr>
            </p:nvGraphicFramePr>
            <p:xfrm>
              <a:off x="539552" y="1124744"/>
              <a:ext cx="7992888" cy="38884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6" name="מלבן 5"/>
              <p:cNvSpPr/>
              <p:nvPr/>
            </p:nvSpPr>
            <p:spPr>
              <a:xfrm>
                <a:off x="7308304" y="764704"/>
                <a:ext cx="864096" cy="3600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 err="1" smtClean="0">
                    <a:solidFill>
                      <a:schemeClr val="tx1"/>
                    </a:solidFill>
                  </a:rPr>
                  <a:t>סת"ס</a:t>
                </a:r>
                <a:endParaRPr lang="he-IL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מלבן 6"/>
              <p:cNvSpPr/>
              <p:nvPr/>
            </p:nvSpPr>
            <p:spPr>
              <a:xfrm>
                <a:off x="539552" y="764704"/>
                <a:ext cx="1008112" cy="3600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000" b="1" dirty="0" smtClean="0">
                    <a:solidFill>
                      <a:schemeClr val="tx1"/>
                    </a:solidFill>
                  </a:rPr>
                  <a:t>התמדה</a:t>
                </a:r>
                <a:endParaRPr lang="he-IL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מחבר ישר 9"/>
              <p:cNvCxnSpPr/>
              <p:nvPr/>
            </p:nvCxnSpPr>
            <p:spPr>
              <a:xfrm>
                <a:off x="5580112" y="1916832"/>
                <a:ext cx="108012" cy="331236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מחבר ישר 4"/>
            <p:cNvCxnSpPr/>
            <p:nvPr/>
          </p:nvCxnSpPr>
          <p:spPr>
            <a:xfrm flipH="1">
              <a:off x="1115616" y="4077072"/>
              <a:ext cx="64807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85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r>
              <a:rPr lang="he-IL" sz="11500" b="1" dirty="0" smtClean="0"/>
              <a:t>פוריות</a:t>
            </a:r>
            <a:br>
              <a:rPr lang="he-IL" sz="11500" b="1" dirty="0" smtClean="0"/>
            </a:br>
            <a:r>
              <a:rPr lang="he-IL" sz="11500" b="1" dirty="0" smtClean="0"/>
              <a:t>שנת 2011</a:t>
            </a:r>
            <a:endParaRPr lang="he-IL" sz="11500" b="1" dirty="0"/>
          </a:p>
        </p:txBody>
      </p:sp>
    </p:spTree>
    <p:extLst>
      <p:ext uri="{BB962C8B-B14F-4D97-AF65-F5344CB8AC3E}">
        <p14:creationId xmlns:p14="http://schemas.microsoft.com/office/powerpoint/2010/main" val="24835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32048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פוריות עגלות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542907"/>
              </p:ext>
            </p:extLst>
          </p:nvPr>
        </p:nvGraphicFramePr>
        <p:xfrm>
          <a:off x="0" y="692696"/>
          <a:ext cx="440903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108053"/>
              </p:ext>
            </p:extLst>
          </p:nvPr>
        </p:nvGraphicFramePr>
        <p:xfrm>
          <a:off x="0" y="3645025"/>
          <a:ext cx="44279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210851"/>
              </p:ext>
            </p:extLst>
          </p:nvPr>
        </p:nvGraphicFramePr>
        <p:xfrm>
          <a:off x="4499993" y="692696"/>
          <a:ext cx="463929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283403"/>
              </p:ext>
            </p:extLst>
          </p:nvPr>
        </p:nvGraphicFramePr>
        <p:xfrm>
          <a:off x="4499992" y="3573016"/>
          <a:ext cx="4644008" cy="282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מלבן מעוגל 8"/>
          <p:cNvSpPr/>
          <p:nvPr/>
        </p:nvSpPr>
        <p:spPr>
          <a:xfrm>
            <a:off x="1115616" y="476672"/>
            <a:ext cx="20882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כלל המשקים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6" grpId="0">
        <p:bldAsOne/>
      </p:bldGraphic>
      <p:bldGraphic spid="8" grpId="0">
        <p:bldAsOne/>
      </p:bldGraphic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32048"/>
          </a:xfrm>
        </p:spPr>
        <p:txBody>
          <a:bodyPr/>
          <a:lstStyle/>
          <a:p>
            <a:r>
              <a:rPr lang="he-IL" b="1" smtClean="0">
                <a:solidFill>
                  <a:srgbClr val="FFFF00"/>
                </a:solidFill>
              </a:rPr>
              <a:t>אחוזי התעברות כללי בקצוות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57394"/>
              </p:ext>
            </p:extLst>
          </p:nvPr>
        </p:nvGraphicFramePr>
        <p:xfrm>
          <a:off x="4355976" y="1158200"/>
          <a:ext cx="4212468" cy="5151120"/>
        </p:xfrm>
        <a:graphic>
          <a:graphicData uri="http://schemas.openxmlformats.org/drawingml/2006/table">
            <a:tbl>
              <a:tblPr rtl="1" firstRow="1" bandRow="1">
                <a:tableStyleId>{9D7B26C5-4107-4FEC-AEDC-1716B250A1EF}</a:tableStyleId>
              </a:tblPr>
              <a:tblGrid>
                <a:gridCol w="1359006"/>
                <a:gridCol w="1190020"/>
                <a:gridCol w="851320"/>
                <a:gridCol w="812122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משק</a:t>
                      </a:r>
                      <a:endParaRPr lang="he-I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% התעברות</a:t>
                      </a:r>
                      <a:endParaRPr lang="he-I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חודשי מנוחה</a:t>
                      </a:r>
                      <a:endParaRPr lang="he-I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חודשי ריק</a:t>
                      </a:r>
                      <a:endParaRPr lang="he-I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he-IL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he-IL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he-IL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e-IL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e-IL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he-IL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he-IL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he-IL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he-IL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he-IL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he-IL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fontAlgn="ctr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ממוצע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95057"/>
              </p:ext>
            </p:extLst>
          </p:nvPr>
        </p:nvGraphicFramePr>
        <p:xfrm>
          <a:off x="432266" y="1158200"/>
          <a:ext cx="3707686" cy="5151120"/>
        </p:xfrm>
        <a:graphic>
          <a:graphicData uri="http://schemas.openxmlformats.org/drawingml/2006/table">
            <a:tbl>
              <a:tblPr rtl="1" firstRow="1" bandRow="1">
                <a:tableStyleId>{9D7B26C5-4107-4FEC-AEDC-1716B250A1EF}</a:tableStyleId>
              </a:tblPr>
              <a:tblGrid>
                <a:gridCol w="756520"/>
                <a:gridCol w="1206424"/>
                <a:gridCol w="932620"/>
                <a:gridCol w="812122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משק</a:t>
                      </a:r>
                      <a:endParaRPr lang="he-I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% התעברות</a:t>
                      </a:r>
                      <a:endParaRPr lang="he-I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חודשי מנוחה</a:t>
                      </a:r>
                      <a:endParaRPr lang="he-I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 smtClean="0"/>
                        <a:t>חודשי ריק</a:t>
                      </a:r>
                      <a:endParaRPr lang="he-IL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 smtClean="0">
                          <a:effectLst/>
                        </a:rPr>
                        <a:t>א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 smtClean="0">
                          <a:effectLst/>
                        </a:rPr>
                        <a:t>ב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 smtClean="0">
                          <a:effectLst/>
                        </a:rPr>
                        <a:t>ג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 smtClean="0">
                          <a:effectLst/>
                        </a:rPr>
                        <a:t>ד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 smtClean="0">
                          <a:effectLst/>
                        </a:rPr>
                        <a:t>ה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 smtClean="0">
                          <a:effectLst/>
                        </a:rPr>
                        <a:t>ו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 smtClean="0">
                          <a:effectLst/>
                        </a:rPr>
                        <a:t>ז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 smtClean="0">
                          <a:effectLst/>
                        </a:rPr>
                        <a:t>ח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 smtClean="0">
                          <a:effectLst/>
                        </a:rPr>
                        <a:t>ט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 smtClean="0">
                          <a:effectLst/>
                        </a:rPr>
                        <a:t>י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 smtClean="0">
                          <a:effectLst/>
                        </a:rPr>
                        <a:t>י"א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u="none" strike="noStrike" dirty="0">
                          <a:effectLst/>
                        </a:rPr>
                        <a:t>ממוצע</a:t>
                      </a:r>
                      <a:endParaRPr lang="he-IL" sz="1800" b="1" i="0" u="none" strike="noStrike" dirty="0">
                        <a:solidFill>
                          <a:srgbClr val="353535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e-IL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מלבן מעוגל 6"/>
          <p:cNvSpPr/>
          <p:nvPr/>
        </p:nvSpPr>
        <p:spPr>
          <a:xfrm>
            <a:off x="5076056" y="595536"/>
            <a:ext cx="280831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הקצה העליון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971600" y="595536"/>
            <a:ext cx="280831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הקצה התחתון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07775"/>
              </p:ext>
            </p:extLst>
          </p:nvPr>
        </p:nvGraphicFramePr>
        <p:xfrm>
          <a:off x="9180512" y="1844823"/>
          <a:ext cx="1080120" cy="410445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80120"/>
              </a:tblGrid>
              <a:tr h="39758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יבנה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630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כיסופים חלב לבן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595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איילת השחר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758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גזר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758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יסודות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758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הרדוף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211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 err="1">
                          <a:effectLst/>
                        </a:rPr>
                        <a:t>שות</a:t>
                      </a:r>
                      <a:r>
                        <a:rPr lang="he-IL" sz="1100" u="none" strike="noStrike" dirty="0">
                          <a:effectLst/>
                        </a:rPr>
                        <a:t>' מכבי-חנתון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758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רשפים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758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ברקאי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9758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עין החורש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3700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>
                          <a:effectLst/>
                        </a:rPr>
                        <a:t>גבעת חיים אחוד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65769"/>
              </p:ext>
            </p:extLst>
          </p:nvPr>
        </p:nvGraphicFramePr>
        <p:xfrm>
          <a:off x="-1044624" y="1340773"/>
          <a:ext cx="1044624" cy="4608504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44624"/>
              </a:tblGrid>
              <a:tr h="737524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רפת ערבה חלב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709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שומריה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709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עין השופט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709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סער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709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רפת מעלה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709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דנרון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709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לוטן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709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רמת דוד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709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רפת נעמן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709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>
                          <a:effectLst/>
                        </a:rPr>
                        <a:t>שער הגולן</a:t>
                      </a:r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709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u="none" strike="noStrike" dirty="0" err="1">
                          <a:effectLst/>
                        </a:rPr>
                        <a:t>נוה</a:t>
                      </a:r>
                      <a:r>
                        <a:rPr lang="he-IL" sz="1100" u="none" strike="noStrike" dirty="0">
                          <a:effectLst/>
                        </a:rPr>
                        <a:t> חריף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1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781944"/>
            <a:ext cx="8229600" cy="1143000"/>
          </a:xfrm>
        </p:spPr>
        <p:txBody>
          <a:bodyPr/>
          <a:lstStyle/>
          <a:p>
            <a:r>
              <a:rPr lang="he-IL" sz="7200" b="1" dirty="0" smtClean="0"/>
              <a:t>יצור זרמה והקפאתה</a:t>
            </a:r>
            <a:endParaRPr lang="he-IL" sz="7200" b="1" dirty="0"/>
          </a:p>
        </p:txBody>
      </p:sp>
    </p:spTree>
    <p:extLst>
      <p:ext uri="{BB962C8B-B14F-4D97-AF65-F5344CB8AC3E}">
        <p14:creationId xmlns:p14="http://schemas.microsoft.com/office/powerpoint/2010/main" val="4080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34082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גיל העגלה בהזרעה 1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35099"/>
              </p:ext>
            </p:extLst>
          </p:nvPr>
        </p:nvGraphicFramePr>
        <p:xfrm>
          <a:off x="971601" y="836712"/>
          <a:ext cx="7344816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he-IL" baseline="0" dirty="0" smtClean="0">
                          <a:solidFill>
                            <a:schemeClr val="tx1"/>
                          </a:solidFill>
                        </a:rPr>
                        <a:t> קיבוצים עם  אחוזי התעברות  בהזרעה ראשונה </a:t>
                      </a:r>
                      <a:r>
                        <a:rPr lang="he-IL" baseline="0" dirty="0" smtClean="0">
                          <a:solidFill>
                            <a:srgbClr val="FF0000"/>
                          </a:solidFill>
                        </a:rPr>
                        <a:t>הגבוהים ביותר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גיל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מספר הזרעות </a:t>
                      </a:r>
                      <a:r>
                        <a:rPr lang="he-IL" b="1" baseline="0" dirty="0" smtClean="0"/>
                        <a:t> ראשונות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% הזרעות</a:t>
                      </a:r>
                      <a:r>
                        <a:rPr lang="he-IL" b="1" baseline="0" dirty="0" smtClean="0"/>
                        <a:t> ראשונות</a:t>
                      </a:r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מתחת </a:t>
                      </a:r>
                      <a:r>
                        <a:rPr lang="he-IL" b="1" dirty="0" smtClean="0"/>
                        <a:t>14 </a:t>
                      </a:r>
                      <a:r>
                        <a:rPr lang="he-IL" b="1" dirty="0" smtClean="0"/>
                        <a:t>חודשים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242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19.5%</a:t>
                      </a:r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בין 14-15 חודשים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843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68.1%</a:t>
                      </a:r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מעל 15 חודשים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153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12.4%</a:t>
                      </a:r>
                      <a:endParaRPr lang="he-IL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26158"/>
              </p:ext>
            </p:extLst>
          </p:nvPr>
        </p:nvGraphicFramePr>
        <p:xfrm>
          <a:off x="971600" y="2852936"/>
          <a:ext cx="7344816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he-IL" baseline="0" dirty="0" smtClean="0">
                          <a:solidFill>
                            <a:schemeClr val="tx1"/>
                          </a:solidFill>
                        </a:rPr>
                        <a:t> קיבוצים עם  אחוזי התעברות  בהזרעה ראשונה </a:t>
                      </a:r>
                      <a:r>
                        <a:rPr lang="he-IL" baseline="0" dirty="0" smtClean="0">
                          <a:solidFill>
                            <a:srgbClr val="FF0000"/>
                          </a:solidFill>
                        </a:rPr>
                        <a:t>הנמוכים ביותר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גיל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מספר הזרעות </a:t>
                      </a:r>
                      <a:r>
                        <a:rPr lang="he-IL" b="1" baseline="0" dirty="0" smtClean="0"/>
                        <a:t> ראשונות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% הזרעות</a:t>
                      </a:r>
                      <a:r>
                        <a:rPr lang="he-IL" b="1" baseline="0" dirty="0" smtClean="0"/>
                        <a:t> ראשונות</a:t>
                      </a:r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מתחת </a:t>
                      </a:r>
                      <a:r>
                        <a:rPr lang="he-IL" b="1" dirty="0" smtClean="0"/>
                        <a:t>14 </a:t>
                      </a:r>
                      <a:r>
                        <a:rPr lang="he-IL" b="1" dirty="0" smtClean="0"/>
                        <a:t>חודשים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542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33.8%</a:t>
                      </a:r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בין 14-15 חודשים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988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61.7%</a:t>
                      </a:r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מעל 15 חודשים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73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4.5%</a:t>
                      </a:r>
                      <a:endParaRPr lang="he-I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48072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גיל הזרעה ראשונה -עגלות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01873"/>
              </p:ext>
            </p:extLst>
          </p:nvPr>
        </p:nvGraphicFramePr>
        <p:xfrm>
          <a:off x="611560" y="1124744"/>
          <a:ext cx="53285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638668"/>
              </p:ext>
            </p:extLst>
          </p:nvPr>
        </p:nvGraphicFramePr>
        <p:xfrm>
          <a:off x="3995936" y="2852936"/>
          <a:ext cx="51480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מלבן מעוגל 5"/>
          <p:cNvSpPr/>
          <p:nvPr/>
        </p:nvSpPr>
        <p:spPr>
          <a:xfrm>
            <a:off x="1259632" y="620688"/>
            <a:ext cx="25202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11 קיבוצים בקצה הגבוה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076575" y="3023937"/>
            <a:ext cx="25202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11 קיבוצים בקצה הנמוך</a:t>
            </a:r>
            <a:endParaRPr lang="he-IL" b="1" dirty="0">
              <a:solidFill>
                <a:schemeClr val="tx1"/>
              </a:solidFill>
            </a:endParaRPr>
          </a:p>
        </p:txBody>
      </p:sp>
      <p:grpSp>
        <p:nvGrpSpPr>
          <p:cNvPr id="14" name="קבוצה 13"/>
          <p:cNvGrpSpPr/>
          <p:nvPr/>
        </p:nvGrpSpPr>
        <p:grpSpPr>
          <a:xfrm>
            <a:off x="6341744" y="915107"/>
            <a:ext cx="2272963" cy="1089412"/>
            <a:chOff x="6012160" y="1835532"/>
            <a:chExt cx="2272963" cy="1089412"/>
          </a:xfrm>
        </p:grpSpPr>
        <p:sp>
          <p:nvSpPr>
            <p:cNvPr id="8" name="TextBox 7"/>
            <p:cNvSpPr txBox="1"/>
            <p:nvPr/>
          </p:nvSpPr>
          <p:spPr>
            <a:xfrm>
              <a:off x="6390052" y="1835532"/>
              <a:ext cx="189507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 smtClean="0"/>
                <a:t>קטן </a:t>
              </a:r>
              <a:r>
                <a:rPr lang="he-IL" b="1" dirty="0" smtClean="0"/>
                <a:t>מ-14 </a:t>
              </a:r>
              <a:r>
                <a:rPr lang="he-IL" b="1" dirty="0" smtClean="0"/>
                <a:t>חודשים </a:t>
              </a:r>
              <a:endParaRPr lang="he-IL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41744" y="2195572"/>
              <a:ext cx="192552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 smtClean="0"/>
                <a:t>בין 14-15 חודשים </a:t>
              </a:r>
              <a:endParaRPr lang="he-IL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5713" y="2555612"/>
              <a:ext cx="1941558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b="1" dirty="0" smtClean="0"/>
                <a:t>מעל מ-15 חודשים </a:t>
              </a:r>
              <a:endParaRPr lang="he-IL" b="1" dirty="0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6012160" y="1885474"/>
              <a:ext cx="313553" cy="23809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6012160" y="2254806"/>
              <a:ext cx="313553" cy="238090"/>
            </a:xfrm>
            <a:prstGeom prst="rect">
              <a:avLst/>
            </a:prstGeom>
            <a:solidFill>
              <a:srgbClr val="66990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6012160" y="2614846"/>
              <a:ext cx="313553" cy="23809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88680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04056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האם הזרמה היא גורם?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8603"/>
              </p:ext>
            </p:extLst>
          </p:nvPr>
        </p:nvGraphicFramePr>
        <p:xfrm>
          <a:off x="4403014" y="1199728"/>
          <a:ext cx="4248762" cy="518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1266"/>
                <a:gridCol w="868452"/>
                <a:gridCol w="1246348"/>
                <a:gridCol w="892696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solidFill>
                            <a:schemeClr val="tx1"/>
                          </a:solidFill>
                        </a:rPr>
                        <a:t>מספר פר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solidFill>
                            <a:schemeClr val="tx1"/>
                          </a:solidFill>
                        </a:rPr>
                        <a:t>שם פר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solidFill>
                            <a:schemeClr val="tx1"/>
                          </a:solidFill>
                        </a:rPr>
                        <a:t>% שימוש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solidFill>
                            <a:schemeClr val="tx1"/>
                          </a:solidFill>
                        </a:rPr>
                        <a:t>דו"ח ג'ורג'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ג'קי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1.5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ג'יי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 smtClean="0"/>
                        <a:t>-2.5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ג'ורדן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0.8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ג'מבה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0.3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גוטייה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-4.7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מפרק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2.4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הודל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1.3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ור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5.4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בלמי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2.0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ctr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ווינס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-0.9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66585"/>
              </p:ext>
            </p:extLst>
          </p:nvPr>
        </p:nvGraphicFramePr>
        <p:xfrm>
          <a:off x="35206" y="1199728"/>
          <a:ext cx="4248762" cy="518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1266"/>
                <a:gridCol w="868452"/>
                <a:gridCol w="1246348"/>
                <a:gridCol w="892696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solidFill>
                            <a:schemeClr val="tx1"/>
                          </a:solidFill>
                        </a:rPr>
                        <a:t>מספר פר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solidFill>
                            <a:schemeClr val="tx1"/>
                          </a:solidFill>
                        </a:rPr>
                        <a:t>שם פר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solidFill>
                            <a:schemeClr val="tx1"/>
                          </a:solidFill>
                        </a:rPr>
                        <a:t>% שימוש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solidFill>
                            <a:schemeClr val="tx1"/>
                          </a:solidFill>
                        </a:rPr>
                        <a:t>דו"ח ג'ורג'</a:t>
                      </a:r>
                      <a:endParaRPr lang="he-I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ג'יי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-2.5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ג'קי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1" dirty="0" smtClean="0"/>
                        <a:t>1.5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ג'ורדן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0.8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ג'מבה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0.3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ור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5.4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גוטייה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-4.7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ג'ייג'יי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-4.9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הודל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1.3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ג'נטילה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4.6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סידורף</a:t>
                      </a:r>
                      <a:endParaRPr lang="he-IL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b="1" dirty="0" smtClean="0"/>
                        <a:t>3.4</a:t>
                      </a:r>
                      <a:endParaRPr lang="he-IL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1"/>
                      <a:endParaRPr lang="he-IL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מלבן מעוגל 5"/>
          <p:cNvSpPr/>
          <p:nvPr/>
        </p:nvSpPr>
        <p:spPr>
          <a:xfrm>
            <a:off x="5724128" y="548680"/>
            <a:ext cx="2808312" cy="566609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rgbClr val="FFFF00"/>
                </a:solidFill>
              </a:rPr>
              <a:t>קיבוצים – קצה עליון</a:t>
            </a:r>
            <a:endParaRPr lang="he-IL" sz="2400" b="1" dirty="0">
              <a:solidFill>
                <a:srgbClr val="FFFF00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467544" y="548680"/>
            <a:ext cx="3024336" cy="566609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rgbClr val="FFFF00"/>
                </a:solidFill>
              </a:rPr>
              <a:t>קיבוצים – קצה תחתון</a:t>
            </a:r>
            <a:endParaRPr lang="he-I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3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85402"/>
            <a:ext cx="8229600" cy="634082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סקר בממשק פוריות העגלות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33155" y="69269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 err="1" smtClean="0">
                <a:solidFill>
                  <a:srgbClr val="FF0000"/>
                </a:solidFill>
              </a:rPr>
              <a:t>תוכנית</a:t>
            </a:r>
            <a:r>
              <a:rPr lang="he-IL" sz="2000" b="1" dirty="0" smtClean="0">
                <a:solidFill>
                  <a:srgbClr val="FF0000"/>
                </a:solidFill>
              </a:rPr>
              <a:t> הסקר</a:t>
            </a:r>
            <a:r>
              <a:rPr lang="he-IL" sz="2000" b="1" dirty="0" smtClean="0"/>
              <a:t>: בחינת מדיניות ממשק העגלות ברפתות עם אחוזי התעברות שונה </a:t>
            </a:r>
          </a:p>
          <a:p>
            <a:endParaRPr lang="he-IL" sz="2000" b="1" dirty="0" smtClean="0"/>
          </a:p>
          <a:p>
            <a:r>
              <a:rPr lang="he-IL" sz="2000" b="1" dirty="0" smtClean="0"/>
              <a:t> התיעוד יתבצע משנת 2008 ועד היום. 2008-2009 יחשבו כתקופה לפני הירידה</a:t>
            </a:r>
          </a:p>
          <a:p>
            <a:r>
              <a:rPr lang="he-IL" sz="2000" b="1" dirty="0" smtClean="0"/>
              <a:t> בהתעברות ואילו 2010 ועד היום יחשבו כתקופה בה ישנה ירידה בהתעברות.</a:t>
            </a:r>
            <a:endParaRPr lang="he-IL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13" y="3212976"/>
            <a:ext cx="9143999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0000FF"/>
                </a:solidFill>
              </a:rPr>
              <a:t>מרכיבי השאלון: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000" b="1" dirty="0" smtClean="0">
                <a:solidFill>
                  <a:srgbClr val="FF0000"/>
                </a:solidFill>
              </a:rPr>
              <a:t>שאלות כלליות </a:t>
            </a:r>
            <a:r>
              <a:rPr lang="he-IL" sz="2000" dirty="0" smtClean="0"/>
              <a:t>– קבוצות, מקומות הגידול, מדידות גובה / משקל, יחס עגלות/פרות, אחראי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000" b="1" dirty="0" smtClean="0">
                <a:solidFill>
                  <a:srgbClr val="FF0000"/>
                </a:solidFill>
              </a:rPr>
              <a:t>הזנה </a:t>
            </a:r>
            <a:r>
              <a:rPr lang="he-IL" sz="2000" dirty="0" smtClean="0"/>
              <a:t>– הרכב המנה, תדירות חלוקה, מרכז </a:t>
            </a:r>
            <a:r>
              <a:rPr lang="he-IL" sz="2000" dirty="0" err="1" smtClean="0"/>
              <a:t>מזון,תדירות</a:t>
            </a:r>
            <a:r>
              <a:rPr lang="he-IL" sz="2000" dirty="0" smtClean="0"/>
              <a:t> שינויים במנה, זבל עופות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000" b="1" dirty="0" smtClean="0">
                <a:solidFill>
                  <a:srgbClr val="FF0000"/>
                </a:solidFill>
              </a:rPr>
              <a:t>ממשק </a:t>
            </a:r>
            <a:r>
              <a:rPr lang="he-IL" sz="2000" b="1" dirty="0" err="1" smtClean="0">
                <a:solidFill>
                  <a:srgbClr val="FF0000"/>
                </a:solidFill>
              </a:rPr>
              <a:t>הרביה</a:t>
            </a:r>
            <a:r>
              <a:rPr lang="he-IL" sz="2000" b="1" dirty="0" smtClean="0">
                <a:solidFill>
                  <a:srgbClr val="FF0000"/>
                </a:solidFill>
              </a:rPr>
              <a:t> </a:t>
            </a:r>
            <a:r>
              <a:rPr lang="he-IL" sz="2000" dirty="0" smtClean="0"/>
              <a:t>-  אחראי עגלות, תצפית ייחומים / מערכת זיהוי, שעות ההזרעה,</a:t>
            </a:r>
          </a:p>
          <a:p>
            <a:r>
              <a:rPr lang="he-IL" sz="2000" dirty="0"/>
              <a:t> </a:t>
            </a:r>
            <a:r>
              <a:rPr lang="he-IL" sz="2000" dirty="0" smtClean="0"/>
              <a:t>                          ממשק המזריע, </a:t>
            </a:r>
            <a:r>
              <a:rPr lang="he-IL" sz="2000" dirty="0" err="1" smtClean="0"/>
              <a:t>סינכרונים</a:t>
            </a:r>
            <a:r>
              <a:rPr lang="he-IL" sz="2000" dirty="0" smtClean="0"/>
              <a:t>, מדיניות קשות ההתעברות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000" b="1" dirty="0" smtClean="0">
                <a:solidFill>
                  <a:srgbClr val="FF0000"/>
                </a:solidFill>
              </a:rPr>
              <a:t>מבנים</a:t>
            </a:r>
            <a:r>
              <a:rPr lang="he-IL" sz="2000" dirty="0" smtClean="0"/>
              <a:t> – סוג וגיל המבנה, צפיפות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000" b="1" dirty="0" smtClean="0">
                <a:solidFill>
                  <a:srgbClr val="FF0000"/>
                </a:solidFill>
              </a:rPr>
              <a:t>ממשק יונקיה </a:t>
            </a:r>
            <a:r>
              <a:rPr lang="he-IL" sz="2000" dirty="0" smtClean="0"/>
              <a:t>– אחראי יונקיה, צורת גידול, הגמעה, מחלות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000" b="1" dirty="0" smtClean="0">
                <a:solidFill>
                  <a:srgbClr val="FF0000"/>
                </a:solidFill>
              </a:rPr>
              <a:t>בריאות</a:t>
            </a:r>
            <a:r>
              <a:rPr lang="he-IL" sz="2000" dirty="0" smtClean="0"/>
              <a:t> – מחלות והתפרצויות מקומיות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000" b="1" dirty="0" smtClean="0">
                <a:solidFill>
                  <a:srgbClr val="FF0000"/>
                </a:solidFill>
              </a:rPr>
              <a:t>ממשק קיץ </a:t>
            </a:r>
            <a:r>
              <a:rPr lang="he-IL" sz="2000" dirty="0" smtClean="0"/>
              <a:t>– אוורור / צינון, הצללה, שקתות, גיל ההזרעה בהתאם למדיניות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7339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792088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פוריות מבכירות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93294"/>
              </p:ext>
            </p:extLst>
          </p:nvPr>
        </p:nvGraphicFramePr>
        <p:xfrm>
          <a:off x="755576" y="476672"/>
          <a:ext cx="71287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355044"/>
              </p:ext>
            </p:extLst>
          </p:nvPr>
        </p:nvGraphicFramePr>
        <p:xfrm>
          <a:off x="827584" y="3429000"/>
          <a:ext cx="70567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9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576064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פוריות בוגרות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611031"/>
              </p:ext>
            </p:extLst>
          </p:nvPr>
        </p:nvGraphicFramePr>
        <p:xfrm>
          <a:off x="971600" y="476672"/>
          <a:ext cx="70567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497332"/>
              </p:ext>
            </p:extLst>
          </p:nvPr>
        </p:nvGraphicFramePr>
        <p:xfrm>
          <a:off x="1043608" y="3645024"/>
          <a:ext cx="70202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84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997968"/>
            <a:ext cx="8229600" cy="1143000"/>
          </a:xfrm>
        </p:spPr>
        <p:txBody>
          <a:bodyPr/>
          <a:lstStyle/>
          <a:p>
            <a:r>
              <a:rPr lang="he-IL" sz="8800" b="1" dirty="0" err="1" smtClean="0"/>
              <a:t>ג'נומיק</a:t>
            </a:r>
            <a:r>
              <a:rPr lang="he-IL" sz="8800" b="1" dirty="0" smtClean="0"/>
              <a:t> ועוברים</a:t>
            </a:r>
            <a:endParaRPr lang="he-IL" sz="8800" b="1" dirty="0"/>
          </a:p>
        </p:txBody>
      </p:sp>
    </p:spTree>
    <p:extLst>
      <p:ext uri="{BB962C8B-B14F-4D97-AF65-F5344CB8AC3E}">
        <p14:creationId xmlns:p14="http://schemas.microsoft.com/office/powerpoint/2010/main" val="18208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סריקה </a:t>
            </a:r>
            <a:r>
              <a:rPr lang="he-IL" b="1" dirty="0" err="1" smtClean="0">
                <a:solidFill>
                  <a:srgbClr val="FFFF00"/>
                </a:solidFill>
              </a:rPr>
              <a:t>גנומית</a:t>
            </a:r>
            <a:r>
              <a:rPr lang="he-IL" b="1" dirty="0" smtClean="0">
                <a:solidFill>
                  <a:srgbClr val="FFFF00"/>
                </a:solidFill>
              </a:rPr>
              <a:t> לילידיי 2006 מול </a:t>
            </a:r>
            <a:r>
              <a:rPr lang="he-IL" b="1" dirty="0" smtClean="0">
                <a:solidFill>
                  <a:schemeClr val="tx1"/>
                </a:solidFill>
              </a:rPr>
              <a:t>המבחן ב-2011 – חברת </a:t>
            </a:r>
            <a:r>
              <a:rPr lang="en-US" b="1" dirty="0" smtClean="0">
                <a:solidFill>
                  <a:schemeClr val="tx1"/>
                </a:solidFill>
              </a:rPr>
              <a:t>ABS</a:t>
            </a:r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3" name="Picture 19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88334"/>
            <a:ext cx="6656784" cy="526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24"/>
          <p:cNvSpPr>
            <a:spLocks noChangeArrowheads="1"/>
          </p:cNvSpPr>
          <p:nvPr/>
        </p:nvSpPr>
        <p:spPr bwMode="auto">
          <a:xfrm>
            <a:off x="7916997" y="1805229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he-IL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7535997" y="1388134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/>
              <a:t>Levi</a:t>
            </a:r>
          </a:p>
        </p:txBody>
      </p:sp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2753000" y="2374724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he-IL" sz="2000" b="1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753000" y="1957629"/>
            <a:ext cx="792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</a:rPr>
              <a:t>Job</a:t>
            </a: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7793941" y="4298742"/>
            <a:ext cx="152400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endParaRPr lang="he-IL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7031941" y="452734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sz="1600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Baritone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5197" y="2203958"/>
            <a:ext cx="1813318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1">
            <a:spAutoFit/>
          </a:bodyPr>
          <a:lstStyle/>
          <a:p>
            <a:r>
              <a:rPr lang="he-IL" b="1" dirty="0" smtClean="0"/>
              <a:t>גבוה </a:t>
            </a:r>
            <a:r>
              <a:rPr lang="he-IL" b="1" dirty="0" err="1" smtClean="0"/>
              <a:t>בג'נומיק</a:t>
            </a:r>
            <a:endParaRPr lang="he-IL" b="1" dirty="0" smtClean="0"/>
          </a:p>
          <a:p>
            <a:r>
              <a:rPr lang="he-IL" b="1" dirty="0" smtClean="0"/>
              <a:t>גבוה במבחן בנות</a:t>
            </a:r>
            <a:endParaRPr lang="he-IL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63589" y="2212251"/>
            <a:ext cx="1813318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1">
            <a:spAutoFit/>
          </a:bodyPr>
          <a:lstStyle/>
          <a:p>
            <a:r>
              <a:rPr lang="he-IL" b="1" dirty="0" smtClean="0"/>
              <a:t>בינוני </a:t>
            </a:r>
            <a:r>
              <a:rPr lang="he-IL" b="1" dirty="0" err="1" smtClean="0"/>
              <a:t>בג'נומיק</a:t>
            </a:r>
            <a:endParaRPr lang="he-IL" b="1" dirty="0" smtClean="0"/>
          </a:p>
          <a:p>
            <a:r>
              <a:rPr lang="he-IL" b="1" dirty="0" smtClean="0"/>
              <a:t>גבוה במבחן בנות</a:t>
            </a:r>
            <a:endParaRPr lang="he-IL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37490" y="4927452"/>
            <a:ext cx="1871025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1">
            <a:spAutoFit/>
          </a:bodyPr>
          <a:lstStyle/>
          <a:p>
            <a:r>
              <a:rPr lang="he-IL" b="1" dirty="0" smtClean="0"/>
              <a:t>גבוה </a:t>
            </a:r>
            <a:r>
              <a:rPr lang="he-IL" b="1" dirty="0" err="1" smtClean="0"/>
              <a:t>בג'נומיק</a:t>
            </a:r>
            <a:endParaRPr lang="he-IL" b="1" dirty="0" smtClean="0"/>
          </a:p>
          <a:p>
            <a:r>
              <a:rPr lang="he-IL" b="1" dirty="0" smtClean="0"/>
              <a:t>בינוני במבחן בנות</a:t>
            </a:r>
            <a:endParaRPr lang="he-IL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67275" y="4572493"/>
            <a:ext cx="1871025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 rtlCol="1">
            <a:spAutoFit/>
          </a:bodyPr>
          <a:lstStyle/>
          <a:p>
            <a:r>
              <a:rPr lang="he-IL" b="1" dirty="0" smtClean="0"/>
              <a:t>בינוני </a:t>
            </a:r>
            <a:r>
              <a:rPr lang="he-IL" b="1" dirty="0" err="1" smtClean="0"/>
              <a:t>בג'נומיק</a:t>
            </a:r>
            <a:endParaRPr lang="he-IL" b="1" dirty="0" smtClean="0"/>
          </a:p>
          <a:p>
            <a:r>
              <a:rPr lang="he-IL" b="1" dirty="0" smtClean="0"/>
              <a:t>בינוני במבחן בנות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5168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הצ'יפים הנפוצים לבחינת </a:t>
            </a:r>
            <a:r>
              <a:rPr lang="he-IL" b="1" dirty="0" err="1" smtClean="0">
                <a:solidFill>
                  <a:srgbClr val="FFFF00"/>
                </a:solidFill>
              </a:rPr>
              <a:t>הג'נומיק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288" y="1030288"/>
            <a:ext cx="5014912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0825" algn="l" rtl="0" eaLnBrk="1" hangingPunct="1">
              <a:buFont typeface="Arial" charset="0"/>
              <a:buChar char="►"/>
              <a:defRPr/>
            </a:pPr>
            <a:r>
              <a:rPr lang="he-IL" sz="2400" b="1" dirty="0" smtClean="0"/>
              <a:t>צפיפות סמנים נמוכה</a:t>
            </a:r>
            <a:r>
              <a:rPr lang="en-US" sz="2400" b="1" dirty="0" smtClean="0"/>
              <a:t>(LD) </a:t>
            </a:r>
          </a:p>
          <a:p>
            <a:pPr marL="593725"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6K</a:t>
            </a:r>
            <a:r>
              <a:rPr lang="en-US" sz="2400" dirty="0" smtClean="0"/>
              <a:t>  6,909 SNP</a:t>
            </a:r>
          </a:p>
          <a:p>
            <a:pPr marL="593725"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3K</a:t>
            </a:r>
            <a:r>
              <a:rPr lang="en-US" sz="2400" dirty="0" smtClean="0"/>
              <a:t>  Replaced by 6K</a:t>
            </a:r>
            <a:endParaRPr lang="en-US" sz="2400" b="1" dirty="0" smtClean="0"/>
          </a:p>
          <a:p>
            <a:pPr marL="319088" indent="-319088" algn="l" rtl="0" eaLnBrk="1" hangingPunct="1">
              <a:buFont typeface="Arial" charset="0"/>
              <a:buChar char="►"/>
              <a:defRPr/>
            </a:pPr>
            <a:r>
              <a:rPr lang="he-IL" sz="2400" b="1" dirty="0" smtClean="0"/>
              <a:t>צפיפות סמנים בינונית</a:t>
            </a:r>
            <a:r>
              <a:rPr lang="en-US" sz="2400" b="1" dirty="0" smtClean="0"/>
              <a:t> BovineSNP50 </a:t>
            </a:r>
          </a:p>
          <a:p>
            <a:pPr marL="593725" lvl="1" eaLnBrk="1" hangingPunct="1">
              <a:defRPr/>
            </a:pPr>
            <a:r>
              <a:rPr lang="en-US" sz="2400" dirty="0" smtClean="0"/>
              <a:t>V1   </a:t>
            </a:r>
            <a:r>
              <a:rPr lang="en-US" sz="2400" dirty="0"/>
              <a:t>54</a:t>
            </a:r>
            <a:r>
              <a:rPr lang="en-US" sz="2400" dirty="0" smtClean="0"/>
              <a:t>,001 SNPs</a:t>
            </a:r>
            <a:r>
              <a:rPr lang="he-IL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54K</a:t>
            </a:r>
            <a:r>
              <a:rPr lang="en-US" sz="2400" dirty="0" smtClean="0"/>
              <a:t>  </a:t>
            </a:r>
          </a:p>
          <a:p>
            <a:pPr marL="593725" lvl="1" eaLnBrk="1" hangingPunct="1">
              <a:defRPr/>
            </a:pPr>
            <a:r>
              <a:rPr lang="en-US" sz="2400" dirty="0" smtClean="0"/>
              <a:t>V2   </a:t>
            </a:r>
            <a:r>
              <a:rPr lang="en-US" sz="2400" dirty="0"/>
              <a:t>54</a:t>
            </a:r>
            <a:r>
              <a:rPr lang="en-US" sz="2400" dirty="0" smtClean="0"/>
              <a:t>,609 SNPs</a:t>
            </a:r>
            <a:r>
              <a:rPr lang="he-IL" sz="2400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54K</a:t>
            </a:r>
          </a:p>
          <a:p>
            <a:pPr marL="593725" lvl="1" eaLnBrk="1" hangingPunct="1">
              <a:defRPr/>
            </a:pPr>
            <a:r>
              <a:rPr lang="en-US" sz="2400" dirty="0" smtClean="0"/>
              <a:t>45,187 used in evaluations</a:t>
            </a:r>
          </a:p>
          <a:p>
            <a:pPr marL="319088" indent="-319088" algn="l" rtl="0" eaLnBrk="1" hangingPunct="1">
              <a:buFont typeface="Arial" charset="0"/>
              <a:buChar char="►"/>
              <a:defRPr/>
            </a:pPr>
            <a:r>
              <a:rPr lang="he-IL" sz="2400" b="1" dirty="0" smtClean="0"/>
              <a:t>צפיפות סמנים גבוהה</a:t>
            </a:r>
          </a:p>
          <a:p>
            <a:pPr marL="0" indent="0" algn="l" rtl="0" eaLnBrk="1" hangingPunct="1">
              <a:buNone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High Density (HD) </a:t>
            </a:r>
            <a:r>
              <a:rPr lang="he-IL" sz="2400" b="1" dirty="0" smtClean="0"/>
              <a:t> </a:t>
            </a:r>
            <a:endParaRPr lang="en-US" sz="2400" b="1" dirty="0" smtClean="0"/>
          </a:p>
          <a:p>
            <a:pPr marL="593725" lvl="1" eaLnBrk="1" hangingPunct="1">
              <a:defRPr/>
            </a:pPr>
            <a:r>
              <a:rPr lang="en-US" sz="2400" dirty="0" smtClean="0"/>
              <a:t>777,962 SNPs</a:t>
            </a:r>
            <a:r>
              <a:rPr lang="he-IL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700K </a:t>
            </a:r>
          </a:p>
          <a:p>
            <a:pPr marL="307975" lvl="1" indent="0" eaLnBrk="1" hangingPunct="1">
              <a:buNone/>
              <a:defRPr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05038"/>
            <a:ext cx="1335088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481138"/>
            <a:ext cx="13446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3141663"/>
            <a:ext cx="1284287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7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Test/Chips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153400" cy="356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118850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Chip Type</a:t>
                      </a:r>
                      <a:endParaRPr lang="en-US" sz="3600" dirty="0"/>
                    </a:p>
                  </a:txBody>
                  <a:tcPr marL="90593" marR="9059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Reliability (REL)</a:t>
                      </a:r>
                      <a:endParaRPr lang="en-US" sz="3600" dirty="0"/>
                    </a:p>
                  </a:txBody>
                  <a:tcPr marL="90593" marR="9059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Cost</a:t>
                      </a:r>
                      <a:endParaRPr lang="en-US" sz="3600" dirty="0"/>
                    </a:p>
                  </a:txBody>
                  <a:tcPr marL="90593" marR="90593" marT="45712" marB="45712"/>
                </a:tc>
              </a:tr>
              <a:tr h="59425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LD-  3k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60%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$40-45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</a:tr>
              <a:tr h="59425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LD - 6k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66%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$40-45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</a:tr>
              <a:tr h="59425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LD - 50K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70%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$125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</a:tr>
              <a:tr h="59425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HD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72%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$250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 marL="90593" marR="90593" marT="45712" marB="457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2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792088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סיכום שנתי של מנות זרע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45262"/>
              </p:ext>
            </p:extLst>
          </p:nvPr>
        </p:nvGraphicFramePr>
        <p:xfrm>
          <a:off x="539552" y="692696"/>
          <a:ext cx="7992888" cy="5256580"/>
        </p:xfrm>
        <a:graphic>
          <a:graphicData uri="http://schemas.openxmlformats.org/drawingml/2006/table">
            <a:tbl>
              <a:tblPr rtl="1"/>
              <a:tblGrid>
                <a:gridCol w="1376580"/>
                <a:gridCol w="1439592"/>
                <a:gridCol w="1725572"/>
                <a:gridCol w="1725572"/>
                <a:gridCol w="1725572"/>
              </a:tblGrid>
              <a:tr h="375470">
                <a:tc>
                  <a:txBody>
                    <a:bodyPr/>
                    <a:lstStyle/>
                    <a:p>
                      <a:pPr algn="r" rtl="1" fontAlgn="b"/>
                      <a:endParaRPr lang="he-IL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400" b="1" i="0" u="none" strike="noStrike" dirty="0" smtClean="0">
                          <a:effectLst/>
                          <a:latin typeface="Arial"/>
                        </a:rPr>
                        <a:t>2008</a:t>
                      </a:r>
                      <a:endParaRPr lang="he-IL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400" b="1" i="0" u="none" strike="noStrike" dirty="0" smtClean="0">
                          <a:effectLst/>
                          <a:latin typeface="Arial"/>
                        </a:rPr>
                        <a:t>2010</a:t>
                      </a:r>
                      <a:endParaRPr lang="he-IL" sz="2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ינואר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116,110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107,484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95,852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132,927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פברואר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95,008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86,079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101,801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103,336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מרץ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90,619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92,382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115,414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107,869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אפריל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108,608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74,068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98,758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84,294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מאי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117,633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89,204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112,421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115,239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יוני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103,444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86,596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74,813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107,073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יולי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119,302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67,343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104,600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110,822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אוגוסט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119,201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102,169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122,095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100,262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ספטמבר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100,287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78,339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88,321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91,886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אוקטובר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78,398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79,730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92,823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77,314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נובמבר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114,887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88,753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111,975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104,221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דצמבר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103,772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82,394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142,196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134,359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7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400" b="1" i="0" u="none" strike="noStrike" dirty="0">
                          <a:effectLst/>
                          <a:latin typeface="Arial"/>
                        </a:rPr>
                        <a:t>סה"כ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1,267,269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1,034,541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1,261,069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1,269,602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9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התכנית הישראלית</a:t>
            </a:r>
            <a:endParaRPr lang="he-IL" b="1" dirty="0">
              <a:solidFill>
                <a:srgbClr val="FFFF00"/>
              </a:solidFill>
            </a:endParaRPr>
          </a:p>
        </p:txBody>
      </p:sp>
      <p:pic>
        <p:nvPicPr>
          <p:cNvPr id="3" name="Picture 6" descr="7235-CalfComp-wD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5"/>
            <a:ext cx="3672409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04664"/>
            <a:ext cx="8748464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בחינה </a:t>
            </a:r>
            <a:r>
              <a:rPr lang="he-IL" sz="2400" b="1" dirty="0"/>
              <a:t>של גודל </a:t>
            </a:r>
            <a:r>
              <a:rPr lang="he-IL" sz="2400" b="1" dirty="0" smtClean="0"/>
              <a:t>אוכלוסיית המקור (שיתופי פעולה או מקור עצמאי)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הרחבה של דגימות העגלים מכ-90 לכ-300 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בחירה של 30 עגלים לטיפוח על בסיס </a:t>
            </a:r>
            <a:r>
              <a:rPr lang="he-IL" sz="2400" b="1" dirty="0" err="1" smtClean="0"/>
              <a:t>הג'נומיק</a:t>
            </a:r>
            <a:endParaRPr lang="he-IL" sz="2400" b="1" dirty="0" smtClean="0"/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מהימנות הבחירה (ממוצע </a:t>
            </a:r>
            <a:r>
              <a:rPr lang="he-IL" sz="2400" b="1" dirty="0" err="1" smtClean="0"/>
              <a:t>ההורים+ג'נומיק</a:t>
            </a:r>
            <a:r>
              <a:rPr lang="he-IL" sz="2400" b="1" dirty="0" smtClean="0"/>
              <a:t>) צריכה להגיע ל 60-70%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 שימוש גובר של עגלות ופרות בהעברת עוברים כמקור לחומר גנטי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דיגום רחב יותר של עתודות ועגלות נבחרות (10 פרות = דגימת פר)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תחילת הזרעות בפרי </a:t>
            </a:r>
            <a:r>
              <a:rPr lang="he-IL" sz="2400" b="1" dirty="0" err="1" smtClean="0"/>
              <a:t>ג'נומיק</a:t>
            </a:r>
            <a:r>
              <a:rPr lang="he-IL" sz="2400" b="1" dirty="0" smtClean="0"/>
              <a:t> מהעולם (בחינתם בתנאי הארץ)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שמירה על שונות בבתי האב וריבוי בשארית</a:t>
            </a:r>
          </a:p>
          <a:p>
            <a:pPr marL="285750" indent="-28575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he-IL" sz="2400" b="1" dirty="0" smtClean="0"/>
              <a:t>שימוש </a:t>
            </a:r>
            <a:r>
              <a:rPr lang="he-IL" sz="2400" b="1" dirty="0" err="1" smtClean="0"/>
              <a:t>בג'נומיק</a:t>
            </a:r>
            <a:r>
              <a:rPr lang="he-IL" sz="2400" b="1" dirty="0" smtClean="0"/>
              <a:t> גם לבדיקת אבהות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824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720080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מהנעשה בעוברים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531131"/>
              </p:ext>
            </p:extLst>
          </p:nvPr>
        </p:nvGraphicFramePr>
        <p:xfrm>
          <a:off x="611558" y="1397000"/>
          <a:ext cx="7920882" cy="49843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0098"/>
                <a:gridCol w="880098"/>
                <a:gridCol w="880098"/>
                <a:gridCol w="805346"/>
                <a:gridCol w="892696"/>
                <a:gridCol w="942252"/>
                <a:gridCol w="880098"/>
                <a:gridCol w="880098"/>
                <a:gridCol w="880098"/>
              </a:tblGrid>
              <a:tr h="1295047">
                <a:tc>
                  <a:txBody>
                    <a:bodyPr/>
                    <a:lstStyle/>
                    <a:p>
                      <a:pPr rtl="1"/>
                      <a:endParaRPr lang="he-IL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FFFF00"/>
                          </a:solidFill>
                        </a:rPr>
                        <a:t>כמות </a:t>
                      </a:r>
                      <a:r>
                        <a:rPr lang="he-IL" sz="1600" b="1" dirty="0" smtClean="0">
                          <a:solidFill>
                            <a:srgbClr val="FFFF00"/>
                          </a:solidFill>
                        </a:rPr>
                        <a:t>שטיפות</a:t>
                      </a:r>
                      <a:endParaRPr lang="he-IL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err="1" smtClean="0">
                          <a:solidFill>
                            <a:srgbClr val="FFFF00"/>
                          </a:solidFill>
                        </a:rPr>
                        <a:t>א"ה</a:t>
                      </a:r>
                      <a:r>
                        <a:rPr lang="he-IL" sz="1800" b="1" dirty="0" smtClean="0">
                          <a:solidFill>
                            <a:srgbClr val="FFFF00"/>
                          </a:solidFill>
                        </a:rPr>
                        <a:t> ממוצע</a:t>
                      </a:r>
                      <a:endParaRPr lang="he-IL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FFFF00"/>
                          </a:solidFill>
                        </a:rPr>
                        <a:t>פרי בטן</a:t>
                      </a:r>
                      <a:endParaRPr lang="he-IL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FFFF00"/>
                          </a:solidFill>
                        </a:rPr>
                        <a:t>עוברים </a:t>
                      </a:r>
                      <a:r>
                        <a:rPr lang="he-IL" sz="1400" b="1" dirty="0" smtClean="0">
                          <a:solidFill>
                            <a:srgbClr val="FFFF00"/>
                          </a:solidFill>
                        </a:rPr>
                        <a:t>איכותיים</a:t>
                      </a:r>
                      <a:endParaRPr lang="he-IL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baseline="0" dirty="0" smtClean="0">
                          <a:solidFill>
                            <a:srgbClr val="FFFF00"/>
                          </a:solidFill>
                        </a:rPr>
                        <a:t>עוברים לשטיפה</a:t>
                      </a:r>
                      <a:endParaRPr lang="he-IL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baseline="0" dirty="0" smtClean="0">
                          <a:solidFill>
                            <a:srgbClr val="FFFF00"/>
                          </a:solidFill>
                        </a:rPr>
                        <a:t>עוברים הושתלו</a:t>
                      </a:r>
                      <a:endParaRPr lang="he-IL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>
                          <a:solidFill>
                            <a:srgbClr val="FFFF00"/>
                          </a:solidFill>
                        </a:rPr>
                        <a:t>הריונות</a:t>
                      </a:r>
                      <a:endParaRPr lang="he-IL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solidFill>
                            <a:srgbClr val="FFFF00"/>
                          </a:solidFill>
                        </a:rPr>
                        <a:t>התעברות</a:t>
                      </a:r>
                      <a:endParaRPr lang="he-IL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92232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solidFill>
                            <a:srgbClr val="FFFF00"/>
                          </a:solidFill>
                        </a:rPr>
                        <a:t>עתודות</a:t>
                      </a:r>
                      <a:endParaRPr lang="he-IL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769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116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86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3.58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57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22/44</a:t>
                      </a:r>
                    </a:p>
                    <a:p>
                      <a:pPr algn="ctr"/>
                      <a:r>
                        <a:rPr lang="en-US" b="1" dirty="0" smtClean="0"/>
                        <a:t>50%</a:t>
                      </a:r>
                      <a:endParaRPr lang="he-IL" b="1" dirty="0"/>
                    </a:p>
                  </a:txBody>
                  <a:tcPr anchor="ctr"/>
                </a:tc>
              </a:tr>
              <a:tr h="92232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solidFill>
                            <a:srgbClr val="FFFF00"/>
                          </a:solidFill>
                        </a:rPr>
                        <a:t>פרטי</a:t>
                      </a:r>
                      <a:endParaRPr lang="he-IL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9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501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31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26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2.88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15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4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4/15</a:t>
                      </a:r>
                    </a:p>
                    <a:p>
                      <a:pPr algn="ctr"/>
                      <a:r>
                        <a:rPr lang="he-IL" b="1" dirty="0" smtClean="0"/>
                        <a:t>26.6%</a:t>
                      </a:r>
                      <a:endParaRPr lang="he-IL" b="1" dirty="0"/>
                    </a:p>
                  </a:txBody>
                  <a:tcPr anchor="ctr"/>
                </a:tc>
              </a:tr>
              <a:tr h="92232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solidFill>
                            <a:srgbClr val="FFFF00"/>
                          </a:solidFill>
                        </a:rPr>
                        <a:t>עגלות</a:t>
                      </a:r>
                      <a:endParaRPr lang="he-IL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12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657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90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78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6.5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67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13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13/24</a:t>
                      </a:r>
                    </a:p>
                    <a:p>
                      <a:pPr algn="ctr"/>
                      <a:r>
                        <a:rPr lang="he-IL" b="1" dirty="0" smtClean="0"/>
                        <a:t>54.2%</a:t>
                      </a:r>
                      <a:endParaRPr lang="en-US" b="1" dirty="0" smtClean="0"/>
                    </a:p>
                  </a:txBody>
                  <a:tcPr anchor="ctr"/>
                </a:tc>
              </a:tr>
              <a:tr h="92232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solidFill>
                            <a:srgbClr val="FFFF00"/>
                          </a:solidFill>
                        </a:rPr>
                        <a:t>סה"כ</a:t>
                      </a:r>
                      <a:endParaRPr lang="he-IL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45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237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190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4.22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139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39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 smtClean="0"/>
                        <a:t>39/83</a:t>
                      </a:r>
                    </a:p>
                    <a:p>
                      <a:pPr algn="ctr"/>
                      <a:r>
                        <a:rPr lang="he-IL" b="1" dirty="0" smtClean="0"/>
                        <a:t>47%</a:t>
                      </a:r>
                      <a:endParaRPr lang="he-IL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3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13992"/>
            <a:ext cx="8229600" cy="1143000"/>
          </a:xfrm>
        </p:spPr>
        <p:txBody>
          <a:bodyPr/>
          <a:lstStyle/>
          <a:p>
            <a:r>
              <a:rPr lang="he-IL" sz="7200" b="1" dirty="0" smtClean="0"/>
              <a:t>תודה על ההקשבה</a:t>
            </a:r>
            <a:endParaRPr lang="he-IL" sz="7200" b="1" dirty="0"/>
          </a:p>
        </p:txBody>
      </p:sp>
    </p:spTree>
    <p:extLst>
      <p:ext uri="{BB962C8B-B14F-4D97-AF65-F5344CB8AC3E}">
        <p14:creationId xmlns:p14="http://schemas.microsoft.com/office/powerpoint/2010/main" val="10230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387424"/>
            <a:ext cx="9324528" cy="1143000"/>
          </a:xfrm>
        </p:spPr>
        <p:txBody>
          <a:bodyPr/>
          <a:lstStyle/>
          <a:p>
            <a:r>
              <a:rPr lang="he-IL" sz="4000" b="1" dirty="0" smtClean="0">
                <a:solidFill>
                  <a:srgbClr val="FFFF00"/>
                </a:solidFill>
              </a:rPr>
              <a:t>סיכום מספר </a:t>
            </a:r>
            <a:r>
              <a:rPr lang="he-IL" sz="4000" b="1" dirty="0" err="1" smtClean="0">
                <a:solidFill>
                  <a:srgbClr val="FFFF00"/>
                </a:solidFill>
              </a:rPr>
              <a:t>מרוקים</a:t>
            </a:r>
            <a:r>
              <a:rPr lang="he-IL" sz="4000" b="1" dirty="0" smtClean="0">
                <a:solidFill>
                  <a:srgbClr val="FFFF00"/>
                </a:solidFill>
              </a:rPr>
              <a:t> ומנות זרע לשנת 2011</a:t>
            </a:r>
            <a:endParaRPr lang="he-IL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533295"/>
              </p:ext>
            </p:extLst>
          </p:nvPr>
        </p:nvGraphicFramePr>
        <p:xfrm>
          <a:off x="539552" y="1340768"/>
          <a:ext cx="79928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לבן 3"/>
          <p:cNvSpPr/>
          <p:nvPr/>
        </p:nvSpPr>
        <p:spPr>
          <a:xfrm>
            <a:off x="1619672" y="620688"/>
            <a:ext cx="6048672" cy="64807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err="1" smtClean="0">
                <a:solidFill>
                  <a:schemeClr val="tx1"/>
                </a:solidFill>
              </a:rPr>
              <a:t>סה:כ</a:t>
            </a:r>
            <a:r>
              <a:rPr lang="he-IL" sz="2000" b="1" dirty="0" smtClean="0">
                <a:solidFill>
                  <a:schemeClr val="tx1"/>
                </a:solidFill>
              </a:rPr>
              <a:t>:   117 פרים |  4,928 </a:t>
            </a:r>
            <a:r>
              <a:rPr lang="he-IL" sz="2000" b="1" dirty="0" err="1" smtClean="0">
                <a:solidFill>
                  <a:schemeClr val="tx1"/>
                </a:solidFill>
              </a:rPr>
              <a:t>מרוקים</a:t>
            </a:r>
            <a:r>
              <a:rPr lang="he-IL" sz="2000" b="1" dirty="0">
                <a:solidFill>
                  <a:schemeClr val="tx1"/>
                </a:solidFill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</a:rPr>
              <a:t>| 1,226,980 מנות</a:t>
            </a:r>
            <a:endParaRPr lang="he-I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922114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יצור ופסילות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63390"/>
              </p:ext>
            </p:extLst>
          </p:nvPr>
        </p:nvGraphicFramePr>
        <p:xfrm>
          <a:off x="539554" y="879458"/>
          <a:ext cx="8013575" cy="4925806"/>
        </p:xfrm>
        <a:graphic>
          <a:graphicData uri="http://schemas.openxmlformats.org/drawingml/2006/table">
            <a:tbl>
              <a:tblPr rtl="1"/>
              <a:tblGrid>
                <a:gridCol w="759075"/>
                <a:gridCol w="549331"/>
                <a:gridCol w="945515"/>
                <a:gridCol w="988796"/>
                <a:gridCol w="1185224"/>
                <a:gridCol w="1185224"/>
                <a:gridCol w="705807"/>
                <a:gridCol w="785710"/>
                <a:gridCol w="908893"/>
              </a:tblGrid>
              <a:tr h="434266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he-IL" sz="2800" b="1" i="0" u="none" strike="noStrike" dirty="0">
                          <a:effectLst/>
                          <a:latin typeface="Arial"/>
                        </a:rPr>
                        <a:t>מעבדה</a:t>
                      </a:r>
                    </a:p>
                  </a:txBody>
                  <a:tcPr marL="6828" marR="6828" marT="682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he-IL" sz="2800" b="1" i="0" u="none" strike="noStrike" dirty="0">
                          <a:effectLst/>
                          <a:latin typeface="Arial"/>
                        </a:rPr>
                        <a:t>הקפצה</a:t>
                      </a:r>
                    </a:p>
                  </a:txBody>
                  <a:tcPr marL="6828" marR="6828" marT="682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חודשים שנת 2011</a:t>
                      </a:r>
                    </a:p>
                  </a:txBody>
                  <a:tcPr marL="6828" marR="6828" marT="682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992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% פסילות</a:t>
                      </a:r>
                    </a:p>
                  </a:txBody>
                  <a:tcPr marL="6828" marR="6828" marT="682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ייצור</a:t>
                      </a:r>
                    </a:p>
                  </a:txBody>
                  <a:tcPr marL="6828" marR="6828" marT="6828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 fontAlgn="t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ממוצע מרוקים ליום</a:t>
                      </a:r>
                    </a:p>
                  </a:txBody>
                  <a:tcPr marL="6828" marR="6828" marT="68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t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סה"כ </a:t>
                      </a:r>
                      <a:r>
                        <a:rPr lang="he-IL" sz="1800" b="1" i="0" u="none" strike="noStrike" dirty="0" err="1">
                          <a:effectLst/>
                          <a:latin typeface="Arial"/>
                        </a:rPr>
                        <a:t>מרוקים</a:t>
                      </a:r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 בחודש</a:t>
                      </a:r>
                    </a:p>
                  </a:txBody>
                  <a:tcPr marL="6828" marR="6828" marT="68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t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מספר פרים</a:t>
                      </a:r>
                    </a:p>
                  </a:txBody>
                  <a:tcPr marL="6828" marR="6828" marT="6828" marB="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t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מספר ימיי הקפצה</a:t>
                      </a:r>
                    </a:p>
                  </a:txBody>
                  <a:tcPr marL="6828" marR="6828" marT="6828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52745"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אחרי הקפאה</a:t>
                      </a:r>
                    </a:p>
                  </a:txBody>
                  <a:tcPr marL="6828" marR="6828" marT="682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טרי</a:t>
                      </a:r>
                    </a:p>
                  </a:txBody>
                  <a:tcPr marL="6828" marR="6828" marT="6828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אישור מנות</a:t>
                      </a:r>
                    </a:p>
                  </a:txBody>
                  <a:tcPr marL="6828" marR="6828" marT="6828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ייצור מנות</a:t>
                      </a:r>
                    </a:p>
                  </a:txBody>
                  <a:tcPr marL="6828" marR="6828" marT="6828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7.8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131,259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132,927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437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ינואר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10.0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102,610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103,336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449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פברואר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7.6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106,338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107,869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474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מרץ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5.9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82,631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84,294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334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אפריל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6.1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7.8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106,310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115,239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479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מאי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104,431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107,073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380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יוני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8.7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2.9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103,404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110,822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407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יולי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14.0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89,534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100,262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423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אוגוסט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12.0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11.6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83,086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91,886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425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ספטמבר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7.4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74,871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77,314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330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אוקטובר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3.4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98,148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104,221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470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נובמבר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</a:tr>
              <a:tr h="24762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7.3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1.7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123,654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134,359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478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דצמבר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09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5.9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6.3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100,523</a:t>
                      </a:r>
                    </a:p>
                  </a:txBody>
                  <a:tcPr marL="6828" marR="6828" marT="6828" marB="0" anchor="b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105,800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424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6828" marR="6828" marT="6828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28" marR="6828" marT="6828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effectLst/>
                          <a:latin typeface="Arial"/>
                        </a:rPr>
                        <a:t>ממוצע</a:t>
                      </a:r>
                    </a:p>
                  </a:txBody>
                  <a:tcPr marL="6828" marR="6828" marT="682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32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20080"/>
          </a:xfrm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פסילות זרמה</a:t>
            </a:r>
            <a:endParaRPr lang="he-IL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542767"/>
              </p:ext>
            </p:extLst>
          </p:nvPr>
        </p:nvGraphicFramePr>
        <p:xfrm>
          <a:off x="683568" y="764704"/>
          <a:ext cx="7776864" cy="441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88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858814"/>
            <a:ext cx="8229600" cy="850106"/>
          </a:xfrm>
        </p:spPr>
        <p:txBody>
          <a:bodyPr/>
          <a:lstStyle/>
          <a:p>
            <a:r>
              <a:rPr lang="he-IL" sz="11500" b="1" dirty="0" smtClean="0">
                <a:solidFill>
                  <a:schemeClr val="tx1"/>
                </a:solidFill>
              </a:rPr>
              <a:t>פריה ועגלים</a:t>
            </a:r>
            <a:endParaRPr lang="he-IL" sz="1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792088"/>
          </a:xfrm>
        </p:spPr>
        <p:txBody>
          <a:bodyPr/>
          <a:lstStyle/>
          <a:p>
            <a:r>
              <a:rPr lang="he-I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סיכום עגלים מעניינים - 2011</a:t>
            </a:r>
            <a:endParaRPr lang="he-IL" dirty="0">
              <a:solidFill>
                <a:srgbClr val="FFFF00"/>
              </a:solidFill>
            </a:endParaRPr>
          </a:p>
        </p:txBody>
      </p:sp>
      <p:graphicFrame>
        <p:nvGraphicFramePr>
          <p:cNvPr id="3" name="מציין מיקום תוכן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624570"/>
              </p:ext>
            </p:extLst>
          </p:nvPr>
        </p:nvGraphicFramePr>
        <p:xfrm>
          <a:off x="457200" y="980728"/>
          <a:ext cx="8229600" cy="3133802"/>
        </p:xfrm>
        <a:graphic>
          <a:graphicData uri="http://schemas.openxmlformats.org/drawingml/2006/table">
            <a:tbl>
              <a:tblPr rtl="1" firstRow="1" bandRow="1"/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00972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תאריך</a:t>
                      </a:r>
                      <a:r>
                        <a:rPr lang="he-IL" sz="2000" baseline="0" dirty="0" smtClean="0"/>
                        <a:t> ועדה</a:t>
                      </a:r>
                      <a:endParaRPr lang="he-IL" sz="2000" dirty="0"/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פרות</a:t>
                      </a:r>
                      <a:endParaRPr lang="he-IL" sz="2000" dirty="0"/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אבות</a:t>
                      </a:r>
                    </a:p>
                    <a:p>
                      <a:pPr rtl="1"/>
                      <a:r>
                        <a:rPr lang="he-IL" sz="2000" dirty="0" smtClean="0"/>
                        <a:t>(אבות חו"ל)</a:t>
                      </a:r>
                      <a:endParaRPr lang="he-IL" sz="2000" dirty="0"/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עגלים שנרכשו</a:t>
                      </a:r>
                      <a:endParaRPr lang="he-IL" sz="2000" dirty="0"/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עגלים שנפסלו</a:t>
                      </a:r>
                      <a:endParaRPr lang="he-IL" sz="2000" dirty="0"/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73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13/1/2011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  </a:t>
                      </a:r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3600" b="1" dirty="0" smtClean="0"/>
                        <a:t>47</a:t>
                      </a:r>
                      <a:endParaRPr lang="he-IL" sz="3600" b="1" dirty="0"/>
                    </a:p>
                  </a:txBody>
                  <a:tcPr marT="45708" marB="45708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3600" b="1" dirty="0" smtClean="0"/>
                        <a:t>11</a:t>
                      </a:r>
                      <a:endParaRPr lang="he-IL" sz="3600" b="1" dirty="0"/>
                    </a:p>
                  </a:txBody>
                  <a:tcPr marT="45708" marB="45708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73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27/4/2011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</a:t>
                      </a:r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  13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73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4/7/2011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</a:t>
                      </a:r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  </a:t>
                      </a:r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73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6/10/2011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</a:t>
                      </a:r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  13 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73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8/12/2011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(5</a:t>
                      </a:r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  </a:t>
                      </a:r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57906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סה"כ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259</a:t>
                      </a:r>
                      <a:endParaRPr lang="he-IL" sz="2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dirty="0"/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3200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he-IL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8" marB="4570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77382"/>
              </p:ext>
            </p:extLst>
          </p:nvPr>
        </p:nvGraphicFramePr>
        <p:xfrm>
          <a:off x="1763713" y="4365104"/>
          <a:ext cx="6096000" cy="828675"/>
        </p:xfrm>
        <a:graphic>
          <a:graphicData uri="http://schemas.openxmlformats.org/drawingml/2006/table">
            <a:tbl>
              <a:tblPr rtl="1" firstRow="1" bandRow="1"/>
              <a:tblGrid>
                <a:gridCol w="3048000"/>
                <a:gridCol w="3048000"/>
              </a:tblGrid>
              <a:tr h="371124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dirty="0" smtClean="0"/>
                        <a:t>תאריך ועדה</a:t>
                      </a:r>
                      <a:endParaRPr lang="he-IL" sz="1800" dirty="0"/>
                    </a:p>
                  </a:txBody>
                  <a:tcPr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dirty="0" smtClean="0"/>
                        <a:t>מספר עגלים שנרכשו</a:t>
                      </a:r>
                      <a:endParaRPr lang="he-IL" sz="1800" dirty="0"/>
                    </a:p>
                  </a:txBody>
                  <a:tcPr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57551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400" b="1" dirty="0" smtClean="0"/>
                        <a:t>8/2/2012</a:t>
                      </a:r>
                      <a:endParaRPr lang="he-IL" sz="2400" b="1" dirty="0"/>
                    </a:p>
                  </a:txBody>
                  <a:tcPr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400" b="1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r>
                        <a:rPr lang="he-IL" sz="2400" b="1" dirty="0" smtClean="0"/>
                        <a:t> (+ 12 שנת 2012)</a:t>
                      </a:r>
                      <a:endParaRPr lang="he-IL" sz="2400" b="1" dirty="0"/>
                    </a:p>
                  </a:txBody>
                  <a:tcPr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מלבן מעוגל 4"/>
          <p:cNvSpPr/>
          <p:nvPr/>
        </p:nvSpPr>
        <p:spPr>
          <a:xfrm>
            <a:off x="3203848" y="5373216"/>
            <a:ext cx="2930624" cy="1368152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rgbClr val="FFFF00"/>
                </a:solidFill>
              </a:rPr>
              <a:t>סה"כ עגלים ילידי 2011 בשיאון - 50</a:t>
            </a:r>
            <a:endParaRPr lang="he-IL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64096"/>
          </a:xfrm>
        </p:spPr>
        <p:txBody>
          <a:bodyPr/>
          <a:lstStyle/>
          <a:p>
            <a:r>
              <a:rPr lang="he-I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סיכום פרות מומלצות - 2011</a:t>
            </a:r>
            <a:endParaRPr lang="he-IL" dirty="0">
              <a:solidFill>
                <a:srgbClr val="FFFF00"/>
              </a:solidFill>
            </a:endParaRPr>
          </a:p>
        </p:txBody>
      </p:sp>
      <p:graphicFrame>
        <p:nvGraphicFramePr>
          <p:cNvPr id="3" name="מציין מיקום תוכן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601254"/>
              </p:ext>
            </p:extLst>
          </p:nvPr>
        </p:nvGraphicFramePr>
        <p:xfrm>
          <a:off x="2124076" y="1037090"/>
          <a:ext cx="4937124" cy="3256006"/>
        </p:xfrm>
        <a:graphic>
          <a:graphicData uri="http://schemas.openxmlformats.org/drawingml/2006/table">
            <a:tbl>
              <a:tblPr rtl="1" firstRow="1" bandRow="1"/>
              <a:tblGrid>
                <a:gridCol w="1645708"/>
                <a:gridCol w="1645708"/>
                <a:gridCol w="1645708"/>
              </a:tblGrid>
              <a:tr h="70100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תאריך</a:t>
                      </a:r>
                      <a:r>
                        <a:rPr lang="he-IL" sz="2000" baseline="0" dirty="0" smtClean="0"/>
                        <a:t> ועדה</a:t>
                      </a:r>
                      <a:endParaRPr lang="he-IL" sz="2000" dirty="0"/>
                    </a:p>
                  </a:txBody>
                  <a:tcPr marL="91428" marR="91428" marT="45714" marB="4571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פרות</a:t>
                      </a:r>
                    </a:p>
                    <a:p>
                      <a:pPr rtl="1"/>
                      <a:r>
                        <a:rPr lang="he-IL" sz="2000" dirty="0" smtClean="0"/>
                        <a:t>מומלצות</a:t>
                      </a:r>
                      <a:endParaRPr lang="he-IL" sz="2000" dirty="0"/>
                    </a:p>
                  </a:txBody>
                  <a:tcPr marL="91428" marR="91428" marT="45714" marB="4571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2000" dirty="0" smtClean="0"/>
                        <a:t>מספר אבות</a:t>
                      </a:r>
                    </a:p>
                    <a:p>
                      <a:pPr rtl="1"/>
                      <a:r>
                        <a:rPr lang="he-IL" sz="2000" dirty="0" smtClean="0"/>
                        <a:t>(אבות חו"ל)</a:t>
                      </a:r>
                      <a:endParaRPr lang="he-IL" sz="2000" dirty="0"/>
                    </a:p>
                  </a:txBody>
                  <a:tcPr marL="91428" marR="91428" marT="45714" marB="4571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7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13/1/2011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(3) 11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7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27/4/2011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(3) 6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7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4/7/2011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(3) 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7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6/10/2011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(2) 10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79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8/12/2011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(4) 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0100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סה"כ</a:t>
                      </a:r>
                      <a:endParaRPr lang="he-IL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he-IL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304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4000" b="1" dirty="0"/>
                    </a:p>
                  </a:txBody>
                  <a:tcPr marL="91428" marR="91428" marT="45714" marB="4571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86750"/>
              </p:ext>
            </p:extLst>
          </p:nvPr>
        </p:nvGraphicFramePr>
        <p:xfrm>
          <a:off x="0" y="4443684"/>
          <a:ext cx="9144000" cy="2225676"/>
        </p:xfrm>
        <a:graphic>
          <a:graphicData uri="http://schemas.openxmlformats.org/drawingml/2006/table">
            <a:tbl>
              <a:tblPr rtl="1" firstRow="1" bandRow="1"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1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2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5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6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7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8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9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10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he-IL" sz="1800" dirty="0" smtClean="0"/>
                        <a:t>11</a:t>
                      </a:r>
                      <a:endParaRPr lang="he-IL" sz="1800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ינואר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ג'ורדן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שנדר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err="1" smtClean="0"/>
                        <a:t>סטאן</a:t>
                      </a:r>
                      <a:endParaRPr lang="he-IL" sz="1800" b="1" dirty="0" smtClean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סילבן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err="1" smtClean="0"/>
                        <a:t>ג'מבה</a:t>
                      </a:r>
                      <a:endParaRPr lang="he-IL" sz="1800" b="1" dirty="0" smtClean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e-IL" sz="1800" b="1" dirty="0" err="1" smtClean="0"/>
                        <a:t>ג'רמין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ג'קי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ג'יי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err="1" smtClean="0"/>
                        <a:t>ג'רמי</a:t>
                      </a:r>
                      <a:endParaRPr lang="he-IL" sz="1800" b="1" dirty="0" smtClean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he-IL" sz="1800" b="1" dirty="0" err="1" smtClean="0"/>
                        <a:t>ג'ייג'יי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err="1" smtClean="0"/>
                        <a:t>מרקנ</a:t>
                      </a:r>
                      <a:endParaRPr lang="he-IL" sz="1800" b="1" dirty="0" smtClean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אפריל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ג'ורדן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שנדר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ארדמ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ג'יי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err="1" smtClean="0"/>
                        <a:t>ג'רמי</a:t>
                      </a:r>
                      <a:endParaRPr lang="he-IL" sz="1800" b="1" dirty="0" smtClean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err="1" smtClean="0"/>
                        <a:t>ג'ייג'יי</a:t>
                      </a:r>
                      <a:endParaRPr lang="he-IL" sz="1800" b="1" dirty="0" smtClean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b="1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b="1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יולי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ג'ורדן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/>
                        <a:t>שנדר</a:t>
                      </a:r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ארדמ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סטד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סילבן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ג'יי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דנון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ווינס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פטרו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אוקט</a:t>
                      </a:r>
                      <a:r>
                        <a:rPr lang="he-IL" sz="1800" b="1" dirty="0" smtClean="0"/>
                        <a:t>.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שנדר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מסקו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סטד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ג'נטיל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מרקנ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דנון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פטרו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קונגר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מוגד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גוטייה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דצמ</a:t>
                      </a:r>
                      <a:r>
                        <a:rPr lang="he-IL" sz="1800" b="1" dirty="0" smtClean="0"/>
                        <a:t>.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שנדר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מסקו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לוי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מקסי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ווינס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פטרו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קונגר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err="1" smtClean="0"/>
                        <a:t>אדסו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r>
                        <a:rPr lang="he-IL" sz="1800" b="1" dirty="0" smtClean="0"/>
                        <a:t>מפרק</a:t>
                      </a:r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rtl="1"/>
                      <a:endParaRPr lang="he-IL" sz="1800" b="1" dirty="0"/>
                    </a:p>
                  </a:txBody>
                  <a:tcPr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3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FFFF99"/>
      </a:dk1>
      <a:lt1>
        <a:srgbClr val="FFFFFF"/>
      </a:lt1>
      <a:dk2>
        <a:srgbClr val="000000"/>
      </a:dk2>
      <a:lt2>
        <a:srgbClr val="FFCC66"/>
      </a:lt2>
      <a:accent1>
        <a:srgbClr val="00776B"/>
      </a:accent1>
      <a:accent2>
        <a:srgbClr val="F4893D"/>
      </a:accent2>
      <a:accent3>
        <a:srgbClr val="AAAAAA"/>
      </a:accent3>
      <a:accent4>
        <a:srgbClr val="DADADA"/>
      </a:accent4>
      <a:accent5>
        <a:srgbClr val="AABDBA"/>
      </a:accent5>
      <a:accent6>
        <a:srgbClr val="DD7C36"/>
      </a:accent6>
      <a:hlink>
        <a:srgbClr val="A69D59"/>
      </a:hlink>
      <a:folHlink>
        <a:srgbClr val="99391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FFFF99"/>
        </a:dk1>
        <a:lt1>
          <a:srgbClr val="FFFFFF"/>
        </a:lt1>
        <a:dk2>
          <a:srgbClr val="000000"/>
        </a:dk2>
        <a:lt2>
          <a:srgbClr val="FFCC66"/>
        </a:lt2>
        <a:accent1>
          <a:srgbClr val="00776B"/>
        </a:accent1>
        <a:accent2>
          <a:srgbClr val="F4893D"/>
        </a:accent2>
        <a:accent3>
          <a:srgbClr val="AAAAAA"/>
        </a:accent3>
        <a:accent4>
          <a:srgbClr val="DADADA"/>
        </a:accent4>
        <a:accent5>
          <a:srgbClr val="AABDBA"/>
        </a:accent5>
        <a:accent6>
          <a:srgbClr val="DD7C36"/>
        </a:accent6>
        <a:hlink>
          <a:srgbClr val="A69D59"/>
        </a:hlink>
        <a:folHlink>
          <a:srgbClr val="9939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3694</TotalTime>
  <Words>1563</Words>
  <Application>Microsoft Office PowerPoint</Application>
  <PresentationFormat>‫הצגה על המסך (4:3)</PresentationFormat>
  <Paragraphs>835</Paragraphs>
  <Slides>32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32</vt:i4>
      </vt:variant>
    </vt:vector>
  </HeadingPairs>
  <TitlesOfParts>
    <vt:vector size="34" baseType="lpstr">
      <vt:lpstr>עיצוב ברירת מחדל</vt:lpstr>
      <vt:lpstr>Default Design</vt:lpstr>
      <vt:lpstr>דו"ח מקצועי</vt:lpstr>
      <vt:lpstr>יצור זרמה והקפאתה</vt:lpstr>
      <vt:lpstr>סיכום שנתי של מנות זרע</vt:lpstr>
      <vt:lpstr>סיכום מספר מרוקים ומנות זרע לשנת 2011</vt:lpstr>
      <vt:lpstr>יצור ופסילות</vt:lpstr>
      <vt:lpstr>פסילות זרמה</vt:lpstr>
      <vt:lpstr>פריה ועגלים</vt:lpstr>
      <vt:lpstr>סיכום עגלים מעניינים - 2011</vt:lpstr>
      <vt:lpstr>סיכום פרות מומלצות - 2011</vt:lpstr>
      <vt:lpstr>מספר פרים / עגלים בשיאון</vt:lpstr>
      <vt:lpstr>סיבות יציאה</vt:lpstr>
      <vt:lpstr>ההיבט הגנטי</vt:lpstr>
      <vt:lpstr>עשור בטיפוח –חלב וחמ"מ  התקדמות גנטית</vt:lpstr>
      <vt:lpstr>עשור בטיפוח – % שומן וחלבון  התקדמות גנטית</vt:lpstr>
      <vt:lpstr>עשור בטיפוח – פוריות והישרדות  התקדמות גנטית</vt:lpstr>
      <vt:lpstr>עשור בטיפוח – סת"ס והתמדה התקדמות גנטית</vt:lpstr>
      <vt:lpstr>פוריות שנת 2011</vt:lpstr>
      <vt:lpstr>פוריות עגלות</vt:lpstr>
      <vt:lpstr>אחוזי התעברות כללי בקצוות</vt:lpstr>
      <vt:lpstr>גיל העגלה בהזרעה 1</vt:lpstr>
      <vt:lpstr>גיל הזרעה ראשונה -עגלות</vt:lpstr>
      <vt:lpstr>האם הזרמה היא גורם?</vt:lpstr>
      <vt:lpstr>סקר בממשק פוריות העגלות</vt:lpstr>
      <vt:lpstr>פוריות מבכירות</vt:lpstr>
      <vt:lpstr>פוריות בוגרות</vt:lpstr>
      <vt:lpstr>ג'נומיק ועוברים</vt:lpstr>
      <vt:lpstr>סריקה גנומית לילידיי 2006 מול המבחן ב-2011 – חברת ABS</vt:lpstr>
      <vt:lpstr>הצ'יפים הנפוצים לבחינת הג'נומיק</vt:lpstr>
      <vt:lpstr>Types of Test/Chips</vt:lpstr>
      <vt:lpstr>התכנית הישראלית</vt:lpstr>
      <vt:lpstr>מהנעשה בעוברים</vt:lpstr>
      <vt:lpstr>תודה על ההקשבה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yoel</dc:creator>
  <cp:lastModifiedBy>yoel</cp:lastModifiedBy>
  <cp:revision>71</cp:revision>
  <dcterms:created xsi:type="dcterms:W3CDTF">2012-04-29T05:28:57Z</dcterms:created>
  <dcterms:modified xsi:type="dcterms:W3CDTF">2012-05-05T06:51:38Z</dcterms:modified>
</cp:coreProperties>
</file>