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8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85" d="100"/>
          <a:sy n="85" d="100"/>
        </p:scale>
        <p:origin x="-112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40D800C-51DD-4C77-BC57-5BEAB5B414D1}" type="doc">
      <dgm:prSet loTypeId="urn:microsoft.com/office/officeart/2005/8/layout/vList3#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he-IL"/>
        </a:p>
      </dgm:t>
    </dgm:pt>
    <dgm:pt modelId="{FB02CD4C-18B1-42C9-8722-3FE4206885D3}">
      <dgm:prSet phldrT="[טקסט]" custT="1"/>
      <dgm:spPr>
        <a:solidFill>
          <a:schemeClr val="accent3">
            <a:lumMod val="50000"/>
          </a:schemeClr>
        </a:solidFill>
      </dgm:spPr>
      <dgm:t>
        <a:bodyPr/>
        <a:lstStyle/>
        <a:p>
          <a:pPr rtl="1"/>
          <a:r>
            <a:rPr lang="he-IL" sz="2800" b="1" dirty="0" smtClean="0"/>
            <a:t>טיפוח:  </a:t>
          </a:r>
          <a:r>
            <a:rPr lang="he-IL" sz="2400" b="1" dirty="0" smtClean="0"/>
            <a:t>20-30 פרות עתודות</a:t>
          </a:r>
          <a:endParaRPr lang="he-IL" sz="3600" b="1" dirty="0"/>
        </a:p>
      </dgm:t>
    </dgm:pt>
    <dgm:pt modelId="{7306A06E-CC93-4C84-8A4E-77C25BAB74A4}" type="parTrans" cxnId="{0F9E5BF7-5AC9-4244-8608-4091E57A17AA}">
      <dgm:prSet/>
      <dgm:spPr/>
      <dgm:t>
        <a:bodyPr/>
        <a:lstStyle/>
        <a:p>
          <a:pPr rtl="1"/>
          <a:endParaRPr lang="he-IL"/>
        </a:p>
      </dgm:t>
    </dgm:pt>
    <dgm:pt modelId="{2B4F6703-B35D-42F4-BBE5-9D9DDA494D47}" type="sibTrans" cxnId="{0F9E5BF7-5AC9-4244-8608-4091E57A17AA}">
      <dgm:prSet/>
      <dgm:spPr/>
      <dgm:t>
        <a:bodyPr/>
        <a:lstStyle/>
        <a:p>
          <a:pPr rtl="1"/>
          <a:endParaRPr lang="he-IL"/>
        </a:p>
      </dgm:t>
    </dgm:pt>
    <dgm:pt modelId="{6BEBC976-919A-4D41-9C22-848B116E012D}">
      <dgm:prSet phldrT="[טקסט]" custT="1"/>
      <dgm:spPr>
        <a:solidFill>
          <a:schemeClr val="accent3">
            <a:lumMod val="75000"/>
          </a:schemeClr>
        </a:solidFill>
      </dgm:spPr>
      <dgm:t>
        <a:bodyPr/>
        <a:lstStyle/>
        <a:p>
          <a:pPr rtl="1"/>
          <a:r>
            <a:rPr lang="he-IL" sz="2800" b="1" dirty="0" smtClean="0"/>
            <a:t>שטיפת עגלות</a:t>
          </a:r>
          <a:endParaRPr lang="he-IL" sz="2800" b="1" dirty="0"/>
        </a:p>
      </dgm:t>
    </dgm:pt>
    <dgm:pt modelId="{5E84D43E-0555-4120-9A90-1B1E24C53217}" type="parTrans" cxnId="{84F69E4B-4042-4BB5-AA0C-0D57AAC2BEF5}">
      <dgm:prSet/>
      <dgm:spPr/>
      <dgm:t>
        <a:bodyPr/>
        <a:lstStyle/>
        <a:p>
          <a:pPr rtl="1"/>
          <a:endParaRPr lang="he-IL"/>
        </a:p>
      </dgm:t>
    </dgm:pt>
    <dgm:pt modelId="{DCA5D99F-1996-45ED-8FD1-EE0DBAE41939}" type="sibTrans" cxnId="{84F69E4B-4042-4BB5-AA0C-0D57AAC2BEF5}">
      <dgm:prSet/>
      <dgm:spPr/>
      <dgm:t>
        <a:bodyPr/>
        <a:lstStyle/>
        <a:p>
          <a:pPr rtl="1"/>
          <a:endParaRPr lang="he-IL"/>
        </a:p>
      </dgm:t>
    </dgm:pt>
    <dgm:pt modelId="{207F6E51-AC69-4530-BB4E-9C3F33F8021B}">
      <dgm:prSet phldrT="[טקסט]" custT="1"/>
      <dgm:spPr>
        <a:solidFill>
          <a:schemeClr val="accent3">
            <a:lumMod val="50000"/>
          </a:schemeClr>
        </a:solidFill>
      </dgm:spPr>
      <dgm:t>
        <a:bodyPr/>
        <a:lstStyle/>
        <a:p>
          <a:pPr rtl="1"/>
          <a:r>
            <a:rPr lang="he-IL" sz="2800" b="1" dirty="0" smtClean="0"/>
            <a:t>גיוס טכנאי נוסף</a:t>
          </a:r>
          <a:endParaRPr lang="he-IL" sz="2800" b="1" dirty="0"/>
        </a:p>
      </dgm:t>
    </dgm:pt>
    <dgm:pt modelId="{123718C3-9FDE-4F92-9967-09C46D04AEA5}" type="parTrans" cxnId="{684F4423-5501-4C28-AA3A-4C9F28811165}">
      <dgm:prSet/>
      <dgm:spPr/>
      <dgm:t>
        <a:bodyPr/>
        <a:lstStyle/>
        <a:p>
          <a:pPr rtl="1"/>
          <a:endParaRPr lang="he-IL"/>
        </a:p>
      </dgm:t>
    </dgm:pt>
    <dgm:pt modelId="{4154B8E9-7167-430C-B0C6-009E0A30674A}" type="sibTrans" cxnId="{684F4423-5501-4C28-AA3A-4C9F28811165}">
      <dgm:prSet/>
      <dgm:spPr/>
      <dgm:t>
        <a:bodyPr/>
        <a:lstStyle/>
        <a:p>
          <a:pPr rtl="1"/>
          <a:endParaRPr lang="he-IL"/>
        </a:p>
      </dgm:t>
    </dgm:pt>
    <dgm:pt modelId="{F2433855-A3FC-4844-87C9-8412552FE9B1}">
      <dgm:prSet phldrT="[טקסט]" custT="1"/>
      <dgm:spPr>
        <a:solidFill>
          <a:schemeClr val="accent3">
            <a:lumMod val="75000"/>
          </a:schemeClr>
        </a:solidFill>
      </dgm:spPr>
      <dgm:t>
        <a:bodyPr/>
        <a:lstStyle/>
        <a:p>
          <a:pPr rtl="1"/>
          <a:r>
            <a:rPr lang="he-IL" sz="2800" b="1" dirty="0" smtClean="0"/>
            <a:t>תכנון עונה בצמוד להנחיות המנהל המקצועי</a:t>
          </a:r>
          <a:endParaRPr lang="he-IL" sz="2800" b="1" dirty="0"/>
        </a:p>
      </dgm:t>
    </dgm:pt>
    <dgm:pt modelId="{612D759B-64BD-4AEF-8C21-F5594B8DD319}" type="parTrans" cxnId="{6B9D7E31-12D4-4A7E-9ED2-92225EB509AC}">
      <dgm:prSet/>
      <dgm:spPr/>
      <dgm:t>
        <a:bodyPr/>
        <a:lstStyle/>
        <a:p>
          <a:pPr rtl="1"/>
          <a:endParaRPr lang="he-IL"/>
        </a:p>
      </dgm:t>
    </dgm:pt>
    <dgm:pt modelId="{1029AF38-F5CB-44DF-B085-113C82F35F30}" type="sibTrans" cxnId="{6B9D7E31-12D4-4A7E-9ED2-92225EB509AC}">
      <dgm:prSet/>
      <dgm:spPr/>
      <dgm:t>
        <a:bodyPr/>
        <a:lstStyle/>
        <a:p>
          <a:pPr rtl="1"/>
          <a:endParaRPr lang="he-IL"/>
        </a:p>
      </dgm:t>
    </dgm:pt>
    <dgm:pt modelId="{83F110AD-96EC-44FF-8FE8-95010918FFE3}">
      <dgm:prSet phldrT="[טקסט]" custT="1"/>
      <dgm:spPr>
        <a:solidFill>
          <a:schemeClr val="accent3">
            <a:lumMod val="75000"/>
          </a:schemeClr>
        </a:solidFill>
      </dgm:spPr>
      <dgm:t>
        <a:bodyPr/>
        <a:lstStyle/>
        <a:p>
          <a:pPr rtl="1"/>
          <a:r>
            <a:rPr lang="he-IL" sz="2800" b="1" dirty="0" smtClean="0"/>
            <a:t>שיפור מקצועי</a:t>
          </a:r>
          <a:endParaRPr lang="he-IL" sz="2800" b="1" dirty="0"/>
        </a:p>
      </dgm:t>
    </dgm:pt>
    <dgm:pt modelId="{8FADDA37-F728-426B-8292-3855CE3A658D}" type="parTrans" cxnId="{BDF84704-6B21-42B9-BDAD-A0DA86BA9D47}">
      <dgm:prSet/>
      <dgm:spPr/>
      <dgm:t>
        <a:bodyPr/>
        <a:lstStyle/>
        <a:p>
          <a:pPr rtl="1"/>
          <a:endParaRPr lang="he-IL"/>
        </a:p>
      </dgm:t>
    </dgm:pt>
    <dgm:pt modelId="{FCC72613-2119-48BC-9FD0-32FE34D2A841}" type="sibTrans" cxnId="{BDF84704-6B21-42B9-BDAD-A0DA86BA9D47}">
      <dgm:prSet/>
      <dgm:spPr/>
      <dgm:t>
        <a:bodyPr/>
        <a:lstStyle/>
        <a:p>
          <a:pPr rtl="1"/>
          <a:endParaRPr lang="he-IL"/>
        </a:p>
      </dgm:t>
    </dgm:pt>
    <dgm:pt modelId="{E7CD31AD-F3A1-4AF7-BF5F-E631CE9456AB}">
      <dgm:prSet phldrT="[טקסט]" custT="1"/>
      <dgm:spPr>
        <a:solidFill>
          <a:schemeClr val="accent3">
            <a:lumMod val="50000"/>
          </a:schemeClr>
        </a:solidFill>
      </dgm:spPr>
      <dgm:t>
        <a:bodyPr/>
        <a:lstStyle/>
        <a:p>
          <a:pPr algn="ctr" rtl="1"/>
          <a:r>
            <a:rPr lang="he-IL" sz="2800" b="1" dirty="0" smtClean="0"/>
            <a:t>השתלמויות מקצועיות  </a:t>
          </a:r>
          <a:endParaRPr lang="he-IL" sz="2800" b="1" dirty="0"/>
        </a:p>
      </dgm:t>
    </dgm:pt>
    <dgm:pt modelId="{5B37F298-351A-420E-BC38-2DE3ED9FE333}" type="parTrans" cxnId="{64C8BA8F-B77C-4818-8226-98184ECE5619}">
      <dgm:prSet/>
      <dgm:spPr/>
      <dgm:t>
        <a:bodyPr/>
        <a:lstStyle/>
        <a:p>
          <a:pPr rtl="1"/>
          <a:endParaRPr lang="he-IL"/>
        </a:p>
      </dgm:t>
    </dgm:pt>
    <dgm:pt modelId="{CADDB9E2-C087-4CEC-9686-0248DA64064F}" type="sibTrans" cxnId="{64C8BA8F-B77C-4818-8226-98184ECE5619}">
      <dgm:prSet/>
      <dgm:spPr/>
      <dgm:t>
        <a:bodyPr/>
        <a:lstStyle/>
        <a:p>
          <a:pPr rtl="1"/>
          <a:endParaRPr lang="he-IL"/>
        </a:p>
      </dgm:t>
    </dgm:pt>
    <dgm:pt modelId="{058CF056-6624-4C3C-BF29-EDCB7E3F40C6}" type="pres">
      <dgm:prSet presAssocID="{640D800C-51DD-4C77-BC57-5BEAB5B414D1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pPr rtl="1"/>
          <a:endParaRPr lang="he-IL"/>
        </a:p>
      </dgm:t>
    </dgm:pt>
    <dgm:pt modelId="{5E53A99A-6A98-4AD4-8366-BAED875B58B0}" type="pres">
      <dgm:prSet presAssocID="{FB02CD4C-18B1-42C9-8722-3FE4206885D3}" presName="composite" presStyleCnt="0"/>
      <dgm:spPr/>
    </dgm:pt>
    <dgm:pt modelId="{12AC26D2-E126-49E5-8280-999888DC0338}" type="pres">
      <dgm:prSet presAssocID="{FB02CD4C-18B1-42C9-8722-3FE4206885D3}" presName="imgShp" presStyleLbl="fgImgPlace1" presStyleIdx="0" presStyleCnt="6" custLinFactX="-39909" custLinFactNeighborX="-100000"/>
      <dgm:spPr>
        <a:solidFill>
          <a:schemeClr val="tx2">
            <a:lumMod val="40000"/>
            <a:lumOff val="60000"/>
          </a:schemeClr>
        </a:solidFill>
      </dgm:spPr>
    </dgm:pt>
    <dgm:pt modelId="{26CABAEE-5950-4439-88C4-D4F651542204}" type="pres">
      <dgm:prSet presAssocID="{FB02CD4C-18B1-42C9-8722-3FE4206885D3}" presName="txShp" presStyleLbl="node1" presStyleIdx="0" presStyleCnt="6" custLinFactNeighborX="-18318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541A4B18-092B-4C93-9058-E662583100EF}" type="pres">
      <dgm:prSet presAssocID="{2B4F6703-B35D-42F4-BBE5-9D9DDA494D47}" presName="spacing" presStyleCnt="0"/>
      <dgm:spPr/>
    </dgm:pt>
    <dgm:pt modelId="{895767D1-5D78-478D-AF08-C8E9DB6B8800}" type="pres">
      <dgm:prSet presAssocID="{6BEBC976-919A-4D41-9C22-848B116E012D}" presName="composite" presStyleCnt="0"/>
      <dgm:spPr/>
    </dgm:pt>
    <dgm:pt modelId="{C719F4CF-44F7-4296-A16B-EB7DD5AB3D1C}" type="pres">
      <dgm:prSet presAssocID="{6BEBC976-919A-4D41-9C22-848B116E012D}" presName="imgShp" presStyleLbl="fgImgPlace1" presStyleIdx="1" presStyleCnt="6" custLinFactX="-39909" custLinFactNeighborX="-100000"/>
      <dgm:spPr>
        <a:solidFill>
          <a:schemeClr val="tx2">
            <a:lumMod val="40000"/>
            <a:lumOff val="60000"/>
          </a:schemeClr>
        </a:solidFill>
      </dgm:spPr>
    </dgm:pt>
    <dgm:pt modelId="{1A20FF40-A26A-4C4C-8D50-12D48A0FD224}" type="pres">
      <dgm:prSet presAssocID="{6BEBC976-919A-4D41-9C22-848B116E012D}" presName="txShp" presStyleLbl="node1" presStyleIdx="1" presStyleCnt="6" custLinFactNeighborX="-18318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C1058869-812B-4E11-A617-4391FC615FB4}" type="pres">
      <dgm:prSet presAssocID="{DCA5D99F-1996-45ED-8FD1-EE0DBAE41939}" presName="spacing" presStyleCnt="0"/>
      <dgm:spPr/>
    </dgm:pt>
    <dgm:pt modelId="{DC0BF688-B61E-4A29-ABD0-D6F4C2C7018E}" type="pres">
      <dgm:prSet presAssocID="{207F6E51-AC69-4530-BB4E-9C3F33F8021B}" presName="composite" presStyleCnt="0"/>
      <dgm:spPr/>
    </dgm:pt>
    <dgm:pt modelId="{9CABBAB3-F360-4A0F-93AF-5F854BE3621D}" type="pres">
      <dgm:prSet presAssocID="{207F6E51-AC69-4530-BB4E-9C3F33F8021B}" presName="imgShp" presStyleLbl="fgImgPlace1" presStyleIdx="2" presStyleCnt="6" custLinFactX="-39909" custLinFactNeighborX="-100000"/>
      <dgm:spPr>
        <a:solidFill>
          <a:schemeClr val="tx2">
            <a:lumMod val="40000"/>
            <a:lumOff val="60000"/>
          </a:schemeClr>
        </a:solidFill>
      </dgm:spPr>
    </dgm:pt>
    <dgm:pt modelId="{68B032D5-DE30-4D9A-92F7-E1D20CAB18D0}" type="pres">
      <dgm:prSet presAssocID="{207F6E51-AC69-4530-BB4E-9C3F33F8021B}" presName="txShp" presStyleLbl="node1" presStyleIdx="2" presStyleCnt="6" custLinFactNeighborX="-18318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BA1B7878-96E6-4C44-8738-971DFD8E36C5}" type="pres">
      <dgm:prSet presAssocID="{4154B8E9-7167-430C-B0C6-009E0A30674A}" presName="spacing" presStyleCnt="0"/>
      <dgm:spPr/>
    </dgm:pt>
    <dgm:pt modelId="{089DDE9C-71EE-48E1-A20C-13DF0ABF622D}" type="pres">
      <dgm:prSet presAssocID="{F2433855-A3FC-4844-87C9-8412552FE9B1}" presName="composite" presStyleCnt="0"/>
      <dgm:spPr/>
    </dgm:pt>
    <dgm:pt modelId="{FEC0F1D2-A4A8-4B72-8CAA-EA1F3FFF6CCE}" type="pres">
      <dgm:prSet presAssocID="{F2433855-A3FC-4844-87C9-8412552FE9B1}" presName="imgShp" presStyleLbl="fgImgPlace1" presStyleIdx="3" presStyleCnt="6" custLinFactX="-39909" custLinFactNeighborX="-100000"/>
      <dgm:spPr>
        <a:solidFill>
          <a:schemeClr val="tx2">
            <a:lumMod val="40000"/>
            <a:lumOff val="60000"/>
          </a:schemeClr>
        </a:solidFill>
      </dgm:spPr>
      <dgm:t>
        <a:bodyPr/>
        <a:lstStyle/>
        <a:p>
          <a:pPr rtl="1"/>
          <a:endParaRPr lang="he-IL"/>
        </a:p>
      </dgm:t>
    </dgm:pt>
    <dgm:pt modelId="{D655B0B1-B0F1-4FF9-9EE4-9313069F989F}" type="pres">
      <dgm:prSet presAssocID="{F2433855-A3FC-4844-87C9-8412552FE9B1}" presName="txShp" presStyleLbl="node1" presStyleIdx="3" presStyleCnt="6" custLinFactNeighborX="-18318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2A11091D-003D-4E4F-B68E-53AF937F3171}" type="pres">
      <dgm:prSet presAssocID="{1029AF38-F5CB-44DF-B085-113C82F35F30}" presName="spacing" presStyleCnt="0"/>
      <dgm:spPr/>
    </dgm:pt>
    <dgm:pt modelId="{B8CDAC9E-FBCB-432F-B5D6-D93FE1FD0F09}" type="pres">
      <dgm:prSet presAssocID="{E7CD31AD-F3A1-4AF7-BF5F-E631CE9456AB}" presName="composite" presStyleCnt="0"/>
      <dgm:spPr/>
    </dgm:pt>
    <dgm:pt modelId="{9993EFF1-74B9-4311-ACEC-1F2C7E595E56}" type="pres">
      <dgm:prSet presAssocID="{E7CD31AD-F3A1-4AF7-BF5F-E631CE9456AB}" presName="imgShp" presStyleLbl="fgImgPlace1" presStyleIdx="4" presStyleCnt="6" custFlipHor="1" custScaleX="98224" custLinFactX="-85197" custLinFactNeighborX="-100000" custLinFactNeighborY="-4943"/>
      <dgm:spPr/>
    </dgm:pt>
    <dgm:pt modelId="{D67FE724-EFD9-49BB-986D-D0DE13D6CBF5}" type="pres">
      <dgm:prSet presAssocID="{E7CD31AD-F3A1-4AF7-BF5F-E631CE9456AB}" presName="txShp" presStyleLbl="node1" presStyleIdx="4" presStyleCnt="6" custScaleX="98872" custLinFactNeighborX="-17596" custLinFactNeighborY="3547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A3A77160-555D-4C26-9303-9F5A32ACDCC5}" type="pres">
      <dgm:prSet presAssocID="{CADDB9E2-C087-4CEC-9686-0248DA64064F}" presName="spacing" presStyleCnt="0"/>
      <dgm:spPr/>
    </dgm:pt>
    <dgm:pt modelId="{BCACDC72-E7E1-4DE8-9F5F-4C637F3834E1}" type="pres">
      <dgm:prSet presAssocID="{83F110AD-96EC-44FF-8FE8-95010918FFE3}" presName="composite" presStyleCnt="0"/>
      <dgm:spPr/>
    </dgm:pt>
    <dgm:pt modelId="{47E41267-06F6-4F49-869B-D39BEFE312FA}" type="pres">
      <dgm:prSet presAssocID="{83F110AD-96EC-44FF-8FE8-95010918FFE3}" presName="imgShp" presStyleLbl="fgImgPlace1" presStyleIdx="5" presStyleCnt="6" custLinFactX="-41631" custLinFactNeighborX="-100000" custLinFactNeighborY="-7457"/>
      <dgm:spPr/>
    </dgm:pt>
    <dgm:pt modelId="{3A53A1EF-43AC-4249-9CF2-C3236C6D668C}" type="pres">
      <dgm:prSet presAssocID="{83F110AD-96EC-44FF-8FE8-95010918FFE3}" presName="txShp" presStyleLbl="node1" presStyleIdx="5" presStyleCnt="6" custScaleX="98108" custLinFactNeighborX="-16962" custLinFactNeighborY="-7457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</dgm:ptLst>
  <dgm:cxnLst>
    <dgm:cxn modelId="{BDF84704-6B21-42B9-BDAD-A0DA86BA9D47}" srcId="{640D800C-51DD-4C77-BC57-5BEAB5B414D1}" destId="{83F110AD-96EC-44FF-8FE8-95010918FFE3}" srcOrd="5" destOrd="0" parTransId="{8FADDA37-F728-426B-8292-3855CE3A658D}" sibTransId="{FCC72613-2119-48BC-9FD0-32FE34D2A841}"/>
    <dgm:cxn modelId="{D4087CE6-950A-45F8-BE5E-342EE293869C}" type="presOf" srcId="{83F110AD-96EC-44FF-8FE8-95010918FFE3}" destId="{3A53A1EF-43AC-4249-9CF2-C3236C6D668C}" srcOrd="0" destOrd="0" presId="urn:microsoft.com/office/officeart/2005/8/layout/vList3#1"/>
    <dgm:cxn modelId="{39A908EC-65ED-40D0-BD4C-45765E9EA25D}" type="presOf" srcId="{FB02CD4C-18B1-42C9-8722-3FE4206885D3}" destId="{26CABAEE-5950-4439-88C4-D4F651542204}" srcOrd="0" destOrd="0" presId="urn:microsoft.com/office/officeart/2005/8/layout/vList3#1"/>
    <dgm:cxn modelId="{C1E8455B-9654-4701-BD02-262FD993BDB6}" type="presOf" srcId="{207F6E51-AC69-4530-BB4E-9C3F33F8021B}" destId="{68B032D5-DE30-4D9A-92F7-E1D20CAB18D0}" srcOrd="0" destOrd="0" presId="urn:microsoft.com/office/officeart/2005/8/layout/vList3#1"/>
    <dgm:cxn modelId="{81C2D02D-988D-4C1A-A3DD-350B9DF0C434}" type="presOf" srcId="{E7CD31AD-F3A1-4AF7-BF5F-E631CE9456AB}" destId="{D67FE724-EFD9-49BB-986D-D0DE13D6CBF5}" srcOrd="0" destOrd="0" presId="urn:microsoft.com/office/officeart/2005/8/layout/vList3#1"/>
    <dgm:cxn modelId="{0F9E5BF7-5AC9-4244-8608-4091E57A17AA}" srcId="{640D800C-51DD-4C77-BC57-5BEAB5B414D1}" destId="{FB02CD4C-18B1-42C9-8722-3FE4206885D3}" srcOrd="0" destOrd="0" parTransId="{7306A06E-CC93-4C84-8A4E-77C25BAB74A4}" sibTransId="{2B4F6703-B35D-42F4-BBE5-9D9DDA494D47}"/>
    <dgm:cxn modelId="{6B9D7E31-12D4-4A7E-9ED2-92225EB509AC}" srcId="{640D800C-51DD-4C77-BC57-5BEAB5B414D1}" destId="{F2433855-A3FC-4844-87C9-8412552FE9B1}" srcOrd="3" destOrd="0" parTransId="{612D759B-64BD-4AEF-8C21-F5594B8DD319}" sibTransId="{1029AF38-F5CB-44DF-B085-113C82F35F30}"/>
    <dgm:cxn modelId="{64C8BA8F-B77C-4818-8226-98184ECE5619}" srcId="{640D800C-51DD-4C77-BC57-5BEAB5B414D1}" destId="{E7CD31AD-F3A1-4AF7-BF5F-E631CE9456AB}" srcOrd="4" destOrd="0" parTransId="{5B37F298-351A-420E-BC38-2DE3ED9FE333}" sibTransId="{CADDB9E2-C087-4CEC-9686-0248DA64064F}"/>
    <dgm:cxn modelId="{684F4423-5501-4C28-AA3A-4C9F28811165}" srcId="{640D800C-51DD-4C77-BC57-5BEAB5B414D1}" destId="{207F6E51-AC69-4530-BB4E-9C3F33F8021B}" srcOrd="2" destOrd="0" parTransId="{123718C3-9FDE-4F92-9967-09C46D04AEA5}" sibTransId="{4154B8E9-7167-430C-B0C6-009E0A30674A}"/>
    <dgm:cxn modelId="{769FBC2A-2B8F-49FF-BA3A-7768B5BDE59C}" type="presOf" srcId="{6BEBC976-919A-4D41-9C22-848B116E012D}" destId="{1A20FF40-A26A-4C4C-8D50-12D48A0FD224}" srcOrd="0" destOrd="0" presId="urn:microsoft.com/office/officeart/2005/8/layout/vList3#1"/>
    <dgm:cxn modelId="{84F69E4B-4042-4BB5-AA0C-0D57AAC2BEF5}" srcId="{640D800C-51DD-4C77-BC57-5BEAB5B414D1}" destId="{6BEBC976-919A-4D41-9C22-848B116E012D}" srcOrd="1" destOrd="0" parTransId="{5E84D43E-0555-4120-9A90-1B1E24C53217}" sibTransId="{DCA5D99F-1996-45ED-8FD1-EE0DBAE41939}"/>
    <dgm:cxn modelId="{12B3F5E4-CFED-4D89-A498-032BEA61329F}" type="presOf" srcId="{640D800C-51DD-4C77-BC57-5BEAB5B414D1}" destId="{058CF056-6624-4C3C-BF29-EDCB7E3F40C6}" srcOrd="0" destOrd="0" presId="urn:microsoft.com/office/officeart/2005/8/layout/vList3#1"/>
    <dgm:cxn modelId="{A8065367-7770-482C-8183-039165AB9D92}" type="presOf" srcId="{F2433855-A3FC-4844-87C9-8412552FE9B1}" destId="{D655B0B1-B0F1-4FF9-9EE4-9313069F989F}" srcOrd="0" destOrd="0" presId="urn:microsoft.com/office/officeart/2005/8/layout/vList3#1"/>
    <dgm:cxn modelId="{816B0160-BC4C-42AE-BBD9-BEFCC7CB07C1}" type="presParOf" srcId="{058CF056-6624-4C3C-BF29-EDCB7E3F40C6}" destId="{5E53A99A-6A98-4AD4-8366-BAED875B58B0}" srcOrd="0" destOrd="0" presId="urn:microsoft.com/office/officeart/2005/8/layout/vList3#1"/>
    <dgm:cxn modelId="{36032641-BE15-4602-AB37-0E79216CDF02}" type="presParOf" srcId="{5E53A99A-6A98-4AD4-8366-BAED875B58B0}" destId="{12AC26D2-E126-49E5-8280-999888DC0338}" srcOrd="0" destOrd="0" presId="urn:microsoft.com/office/officeart/2005/8/layout/vList3#1"/>
    <dgm:cxn modelId="{DA967695-6549-4B33-9305-EA95ECCABBB3}" type="presParOf" srcId="{5E53A99A-6A98-4AD4-8366-BAED875B58B0}" destId="{26CABAEE-5950-4439-88C4-D4F651542204}" srcOrd="1" destOrd="0" presId="urn:microsoft.com/office/officeart/2005/8/layout/vList3#1"/>
    <dgm:cxn modelId="{DF082AC0-F5C2-4587-ABE3-74119679BBEE}" type="presParOf" srcId="{058CF056-6624-4C3C-BF29-EDCB7E3F40C6}" destId="{541A4B18-092B-4C93-9058-E662583100EF}" srcOrd="1" destOrd="0" presId="urn:microsoft.com/office/officeart/2005/8/layout/vList3#1"/>
    <dgm:cxn modelId="{631A57FA-756F-468E-A6CB-A3640C98446F}" type="presParOf" srcId="{058CF056-6624-4C3C-BF29-EDCB7E3F40C6}" destId="{895767D1-5D78-478D-AF08-C8E9DB6B8800}" srcOrd="2" destOrd="0" presId="urn:microsoft.com/office/officeart/2005/8/layout/vList3#1"/>
    <dgm:cxn modelId="{B5846C38-BC0F-453E-8A46-007DC6913E33}" type="presParOf" srcId="{895767D1-5D78-478D-AF08-C8E9DB6B8800}" destId="{C719F4CF-44F7-4296-A16B-EB7DD5AB3D1C}" srcOrd="0" destOrd="0" presId="urn:microsoft.com/office/officeart/2005/8/layout/vList3#1"/>
    <dgm:cxn modelId="{5D8DC75A-6E7E-4164-B64D-1600950ECB8F}" type="presParOf" srcId="{895767D1-5D78-478D-AF08-C8E9DB6B8800}" destId="{1A20FF40-A26A-4C4C-8D50-12D48A0FD224}" srcOrd="1" destOrd="0" presId="urn:microsoft.com/office/officeart/2005/8/layout/vList3#1"/>
    <dgm:cxn modelId="{DDC0E236-83C3-4957-992A-22B2B8EF6F3D}" type="presParOf" srcId="{058CF056-6624-4C3C-BF29-EDCB7E3F40C6}" destId="{C1058869-812B-4E11-A617-4391FC615FB4}" srcOrd="3" destOrd="0" presId="urn:microsoft.com/office/officeart/2005/8/layout/vList3#1"/>
    <dgm:cxn modelId="{09706436-C1A9-4035-AC22-130473F3F6B5}" type="presParOf" srcId="{058CF056-6624-4C3C-BF29-EDCB7E3F40C6}" destId="{DC0BF688-B61E-4A29-ABD0-D6F4C2C7018E}" srcOrd="4" destOrd="0" presId="urn:microsoft.com/office/officeart/2005/8/layout/vList3#1"/>
    <dgm:cxn modelId="{CF1D4855-6C76-467A-B098-D0D248A8CB7E}" type="presParOf" srcId="{DC0BF688-B61E-4A29-ABD0-D6F4C2C7018E}" destId="{9CABBAB3-F360-4A0F-93AF-5F854BE3621D}" srcOrd="0" destOrd="0" presId="urn:microsoft.com/office/officeart/2005/8/layout/vList3#1"/>
    <dgm:cxn modelId="{EA5510A1-CADC-4C51-8C43-EC8162DCE590}" type="presParOf" srcId="{DC0BF688-B61E-4A29-ABD0-D6F4C2C7018E}" destId="{68B032D5-DE30-4D9A-92F7-E1D20CAB18D0}" srcOrd="1" destOrd="0" presId="urn:microsoft.com/office/officeart/2005/8/layout/vList3#1"/>
    <dgm:cxn modelId="{05FB7D9E-7FC6-49B2-BC42-30F4330A7181}" type="presParOf" srcId="{058CF056-6624-4C3C-BF29-EDCB7E3F40C6}" destId="{BA1B7878-96E6-4C44-8738-971DFD8E36C5}" srcOrd="5" destOrd="0" presId="urn:microsoft.com/office/officeart/2005/8/layout/vList3#1"/>
    <dgm:cxn modelId="{68BB7ECC-9433-4029-984E-2D007D553098}" type="presParOf" srcId="{058CF056-6624-4C3C-BF29-EDCB7E3F40C6}" destId="{089DDE9C-71EE-48E1-A20C-13DF0ABF622D}" srcOrd="6" destOrd="0" presId="urn:microsoft.com/office/officeart/2005/8/layout/vList3#1"/>
    <dgm:cxn modelId="{871E517C-FF65-4883-AC06-B37D0F99AA39}" type="presParOf" srcId="{089DDE9C-71EE-48E1-A20C-13DF0ABF622D}" destId="{FEC0F1D2-A4A8-4B72-8CAA-EA1F3FFF6CCE}" srcOrd="0" destOrd="0" presId="urn:microsoft.com/office/officeart/2005/8/layout/vList3#1"/>
    <dgm:cxn modelId="{2397904B-0E42-426A-BDAB-9F4CC71C4E0D}" type="presParOf" srcId="{089DDE9C-71EE-48E1-A20C-13DF0ABF622D}" destId="{D655B0B1-B0F1-4FF9-9EE4-9313069F989F}" srcOrd="1" destOrd="0" presId="urn:microsoft.com/office/officeart/2005/8/layout/vList3#1"/>
    <dgm:cxn modelId="{6917DD9F-59BC-4763-BFE1-9670F6CC69E9}" type="presParOf" srcId="{058CF056-6624-4C3C-BF29-EDCB7E3F40C6}" destId="{2A11091D-003D-4E4F-B68E-53AF937F3171}" srcOrd="7" destOrd="0" presId="urn:microsoft.com/office/officeart/2005/8/layout/vList3#1"/>
    <dgm:cxn modelId="{601B4E80-82C2-414F-B074-9BD31DB6774A}" type="presParOf" srcId="{058CF056-6624-4C3C-BF29-EDCB7E3F40C6}" destId="{B8CDAC9E-FBCB-432F-B5D6-D93FE1FD0F09}" srcOrd="8" destOrd="0" presId="urn:microsoft.com/office/officeart/2005/8/layout/vList3#1"/>
    <dgm:cxn modelId="{D9407316-1B7F-476D-B54A-B7D80C95BAFE}" type="presParOf" srcId="{B8CDAC9E-FBCB-432F-B5D6-D93FE1FD0F09}" destId="{9993EFF1-74B9-4311-ACEC-1F2C7E595E56}" srcOrd="0" destOrd="0" presId="urn:microsoft.com/office/officeart/2005/8/layout/vList3#1"/>
    <dgm:cxn modelId="{FC78C074-1396-4061-AD46-E67047DF38EC}" type="presParOf" srcId="{B8CDAC9E-FBCB-432F-B5D6-D93FE1FD0F09}" destId="{D67FE724-EFD9-49BB-986D-D0DE13D6CBF5}" srcOrd="1" destOrd="0" presId="urn:microsoft.com/office/officeart/2005/8/layout/vList3#1"/>
    <dgm:cxn modelId="{95D49F89-6E4D-45C8-8EAA-8C4A142D5909}" type="presParOf" srcId="{058CF056-6624-4C3C-BF29-EDCB7E3F40C6}" destId="{A3A77160-555D-4C26-9303-9F5A32ACDCC5}" srcOrd="9" destOrd="0" presId="urn:microsoft.com/office/officeart/2005/8/layout/vList3#1"/>
    <dgm:cxn modelId="{402419E2-C99A-4610-8540-50B1D08F0F6B}" type="presParOf" srcId="{058CF056-6624-4C3C-BF29-EDCB7E3F40C6}" destId="{BCACDC72-E7E1-4DE8-9F5F-4C637F3834E1}" srcOrd="10" destOrd="0" presId="urn:microsoft.com/office/officeart/2005/8/layout/vList3#1"/>
    <dgm:cxn modelId="{671AB4CB-9B21-464D-AAA2-BE4762D9976D}" type="presParOf" srcId="{BCACDC72-E7E1-4DE8-9F5F-4C637F3834E1}" destId="{47E41267-06F6-4F49-869B-D39BEFE312FA}" srcOrd="0" destOrd="0" presId="urn:microsoft.com/office/officeart/2005/8/layout/vList3#1"/>
    <dgm:cxn modelId="{791D8147-84C8-45F3-B2B4-B205DA880668}" type="presParOf" srcId="{BCACDC72-E7E1-4DE8-9F5F-4C637F3834E1}" destId="{3A53A1EF-43AC-4249-9CF2-C3236C6D668C}" srcOrd="1" destOrd="0" presId="urn:microsoft.com/office/officeart/2005/8/layout/vList3#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6CABAEE-5950-4439-88C4-D4F651542204}">
      <dsp:nvSpPr>
        <dsp:cNvPr id="0" name=""/>
        <dsp:cNvSpPr/>
      </dsp:nvSpPr>
      <dsp:spPr>
        <a:xfrm rot="10800000">
          <a:off x="575427" y="4261"/>
          <a:ext cx="5292148" cy="847434"/>
        </a:xfrm>
        <a:prstGeom prst="homePlate">
          <a:avLst/>
        </a:prstGeom>
        <a:solidFill>
          <a:schemeClr val="accent3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73695" tIns="106680" rIns="199136" bIns="10668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800" b="1" kern="1200" dirty="0" smtClean="0"/>
            <a:t>טיפוח:  </a:t>
          </a:r>
          <a:r>
            <a:rPr lang="he-IL" sz="2400" b="1" kern="1200" dirty="0" smtClean="0"/>
            <a:t>20-30 פרות עתודות</a:t>
          </a:r>
          <a:endParaRPr lang="he-IL" sz="3600" b="1" kern="1200" dirty="0"/>
        </a:p>
      </dsp:txBody>
      <dsp:txXfrm rot="10800000">
        <a:off x="575427" y="4261"/>
        <a:ext cx="5292148" cy="847434"/>
      </dsp:txXfrm>
    </dsp:sp>
    <dsp:sp modelId="{12AC26D2-E126-49E5-8280-999888DC0338}">
      <dsp:nvSpPr>
        <dsp:cNvPr id="0" name=""/>
        <dsp:cNvSpPr/>
      </dsp:nvSpPr>
      <dsp:spPr>
        <a:xfrm>
          <a:off x="0" y="4261"/>
          <a:ext cx="847434" cy="847434"/>
        </a:xfrm>
        <a:prstGeom prst="ellipse">
          <a:avLst/>
        </a:prstGeom>
        <a:solidFill>
          <a:schemeClr val="tx2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A20FF40-A26A-4C4C-8D50-12D48A0FD224}">
      <dsp:nvSpPr>
        <dsp:cNvPr id="0" name=""/>
        <dsp:cNvSpPr/>
      </dsp:nvSpPr>
      <dsp:spPr>
        <a:xfrm rot="10800000">
          <a:off x="575427" y="1104661"/>
          <a:ext cx="5292148" cy="847434"/>
        </a:xfrm>
        <a:prstGeom prst="homePlate">
          <a:avLst/>
        </a:prstGeom>
        <a:solidFill>
          <a:schemeClr val="accent3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73695" tIns="106680" rIns="199136" bIns="10668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800" b="1" kern="1200" dirty="0" smtClean="0"/>
            <a:t>שטיפת עגלות</a:t>
          </a:r>
          <a:endParaRPr lang="he-IL" sz="2800" b="1" kern="1200" dirty="0"/>
        </a:p>
      </dsp:txBody>
      <dsp:txXfrm rot="10800000">
        <a:off x="575427" y="1104661"/>
        <a:ext cx="5292148" cy="847434"/>
      </dsp:txXfrm>
    </dsp:sp>
    <dsp:sp modelId="{C719F4CF-44F7-4296-A16B-EB7DD5AB3D1C}">
      <dsp:nvSpPr>
        <dsp:cNvPr id="0" name=""/>
        <dsp:cNvSpPr/>
      </dsp:nvSpPr>
      <dsp:spPr>
        <a:xfrm>
          <a:off x="0" y="1104661"/>
          <a:ext cx="847434" cy="847434"/>
        </a:xfrm>
        <a:prstGeom prst="ellipse">
          <a:avLst/>
        </a:prstGeom>
        <a:solidFill>
          <a:schemeClr val="tx2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8B032D5-DE30-4D9A-92F7-E1D20CAB18D0}">
      <dsp:nvSpPr>
        <dsp:cNvPr id="0" name=""/>
        <dsp:cNvSpPr/>
      </dsp:nvSpPr>
      <dsp:spPr>
        <a:xfrm rot="10800000">
          <a:off x="575427" y="2205061"/>
          <a:ext cx="5292148" cy="847434"/>
        </a:xfrm>
        <a:prstGeom prst="homePlate">
          <a:avLst/>
        </a:prstGeom>
        <a:solidFill>
          <a:schemeClr val="accent3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73695" tIns="106680" rIns="199136" bIns="10668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800" b="1" kern="1200" dirty="0" smtClean="0"/>
            <a:t>גיוס טכנאי נוסף</a:t>
          </a:r>
          <a:endParaRPr lang="he-IL" sz="2800" b="1" kern="1200" dirty="0"/>
        </a:p>
      </dsp:txBody>
      <dsp:txXfrm rot="10800000">
        <a:off x="575427" y="2205061"/>
        <a:ext cx="5292148" cy="847434"/>
      </dsp:txXfrm>
    </dsp:sp>
    <dsp:sp modelId="{9CABBAB3-F360-4A0F-93AF-5F854BE3621D}">
      <dsp:nvSpPr>
        <dsp:cNvPr id="0" name=""/>
        <dsp:cNvSpPr/>
      </dsp:nvSpPr>
      <dsp:spPr>
        <a:xfrm>
          <a:off x="0" y="2205061"/>
          <a:ext cx="847434" cy="847434"/>
        </a:xfrm>
        <a:prstGeom prst="ellipse">
          <a:avLst/>
        </a:prstGeom>
        <a:solidFill>
          <a:schemeClr val="tx2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655B0B1-B0F1-4FF9-9EE4-9313069F989F}">
      <dsp:nvSpPr>
        <dsp:cNvPr id="0" name=""/>
        <dsp:cNvSpPr/>
      </dsp:nvSpPr>
      <dsp:spPr>
        <a:xfrm rot="10800000">
          <a:off x="575427" y="3305461"/>
          <a:ext cx="5292148" cy="847434"/>
        </a:xfrm>
        <a:prstGeom prst="homePlate">
          <a:avLst/>
        </a:prstGeom>
        <a:solidFill>
          <a:schemeClr val="accent3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73695" tIns="106680" rIns="199136" bIns="10668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800" b="1" kern="1200" dirty="0" smtClean="0"/>
            <a:t>תכנון עונה בצמוד להנחיות המנהל המקצועי</a:t>
          </a:r>
          <a:endParaRPr lang="he-IL" sz="2800" b="1" kern="1200" dirty="0"/>
        </a:p>
      </dsp:txBody>
      <dsp:txXfrm rot="10800000">
        <a:off x="575427" y="3305461"/>
        <a:ext cx="5292148" cy="847434"/>
      </dsp:txXfrm>
    </dsp:sp>
    <dsp:sp modelId="{FEC0F1D2-A4A8-4B72-8CAA-EA1F3FFF6CCE}">
      <dsp:nvSpPr>
        <dsp:cNvPr id="0" name=""/>
        <dsp:cNvSpPr/>
      </dsp:nvSpPr>
      <dsp:spPr>
        <a:xfrm>
          <a:off x="0" y="3305461"/>
          <a:ext cx="847434" cy="847434"/>
        </a:xfrm>
        <a:prstGeom prst="ellipse">
          <a:avLst/>
        </a:prstGeom>
        <a:solidFill>
          <a:schemeClr val="tx2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67FE724-EFD9-49BB-986D-D0DE13D6CBF5}">
      <dsp:nvSpPr>
        <dsp:cNvPr id="0" name=""/>
        <dsp:cNvSpPr/>
      </dsp:nvSpPr>
      <dsp:spPr>
        <a:xfrm rot="10800000">
          <a:off x="654645" y="4435920"/>
          <a:ext cx="5232453" cy="847434"/>
        </a:xfrm>
        <a:prstGeom prst="homePlate">
          <a:avLst/>
        </a:prstGeom>
        <a:solidFill>
          <a:schemeClr val="accent3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73695" tIns="106680" rIns="199136" bIns="10668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800" b="1" kern="1200" dirty="0" smtClean="0"/>
            <a:t>השתלמויות מקצועיות  </a:t>
          </a:r>
          <a:endParaRPr lang="he-IL" sz="2800" b="1" kern="1200" dirty="0"/>
        </a:p>
      </dsp:txBody>
      <dsp:txXfrm rot="10800000">
        <a:off x="654645" y="4435920"/>
        <a:ext cx="5232453" cy="847434"/>
      </dsp:txXfrm>
    </dsp:sp>
    <dsp:sp modelId="{9993EFF1-74B9-4311-ACEC-1F2C7E595E56}">
      <dsp:nvSpPr>
        <dsp:cNvPr id="0" name=""/>
        <dsp:cNvSpPr/>
      </dsp:nvSpPr>
      <dsp:spPr>
        <a:xfrm flipH="1">
          <a:off x="0" y="4363973"/>
          <a:ext cx="832384" cy="847434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A53A1EF-43AC-4249-9CF2-C3236C6D668C}">
      <dsp:nvSpPr>
        <dsp:cNvPr id="0" name=""/>
        <dsp:cNvSpPr/>
      </dsp:nvSpPr>
      <dsp:spPr>
        <a:xfrm rot="10800000">
          <a:off x="722284" y="5443069"/>
          <a:ext cx="5192021" cy="847434"/>
        </a:xfrm>
        <a:prstGeom prst="homePlate">
          <a:avLst/>
        </a:prstGeom>
        <a:solidFill>
          <a:schemeClr val="accent3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73695" tIns="106680" rIns="199136" bIns="10668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800" b="1" kern="1200" dirty="0" smtClean="0"/>
            <a:t>שיפור מקצועי</a:t>
          </a:r>
          <a:endParaRPr lang="he-IL" sz="2800" b="1" kern="1200" dirty="0"/>
        </a:p>
      </dsp:txBody>
      <dsp:txXfrm rot="10800000">
        <a:off x="722284" y="5443069"/>
        <a:ext cx="5192021" cy="847434"/>
      </dsp:txXfrm>
    </dsp:sp>
    <dsp:sp modelId="{47E41267-06F6-4F49-869B-D39BEFE312FA}">
      <dsp:nvSpPr>
        <dsp:cNvPr id="0" name=""/>
        <dsp:cNvSpPr/>
      </dsp:nvSpPr>
      <dsp:spPr>
        <a:xfrm>
          <a:off x="0" y="5443069"/>
          <a:ext cx="847434" cy="847434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#1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837FC-B126-464A-88B8-12260D32DCF7}" type="datetimeFigureOut">
              <a:rPr lang="he-IL" smtClean="0"/>
              <a:pPr/>
              <a:t>כ"ב/אלול/תשע"ב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12290-DA62-4374-AE8B-988D7831BC2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837FC-B126-464A-88B8-12260D32DCF7}" type="datetimeFigureOut">
              <a:rPr lang="he-IL" smtClean="0"/>
              <a:pPr/>
              <a:t>כ"ב/אלול/תשע"ב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12290-DA62-4374-AE8B-988D7831BC2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837FC-B126-464A-88B8-12260D32DCF7}" type="datetimeFigureOut">
              <a:rPr lang="he-IL" smtClean="0"/>
              <a:pPr/>
              <a:t>כ"ב/אלול/תשע"ב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12290-DA62-4374-AE8B-988D7831BC2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837FC-B126-464A-88B8-12260D32DCF7}" type="datetimeFigureOut">
              <a:rPr lang="he-IL" smtClean="0"/>
              <a:pPr/>
              <a:t>כ"ב/אלול/תשע"ב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12290-DA62-4374-AE8B-988D7831BC2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837FC-B126-464A-88B8-12260D32DCF7}" type="datetimeFigureOut">
              <a:rPr lang="he-IL" smtClean="0"/>
              <a:pPr/>
              <a:t>כ"ב/אלול/תשע"ב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12290-DA62-4374-AE8B-988D7831BC2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837FC-B126-464A-88B8-12260D32DCF7}" type="datetimeFigureOut">
              <a:rPr lang="he-IL" smtClean="0"/>
              <a:pPr/>
              <a:t>כ"ב/אלול/תשע"ב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12290-DA62-4374-AE8B-988D7831BC2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837FC-B126-464A-88B8-12260D32DCF7}" type="datetimeFigureOut">
              <a:rPr lang="he-IL" smtClean="0"/>
              <a:pPr/>
              <a:t>כ"ב/אלול/תשע"ב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12290-DA62-4374-AE8B-988D7831BC2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837FC-B126-464A-88B8-12260D32DCF7}" type="datetimeFigureOut">
              <a:rPr lang="he-IL" smtClean="0"/>
              <a:pPr/>
              <a:t>כ"ב/אלול/תשע"ב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12290-DA62-4374-AE8B-988D7831BC2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837FC-B126-464A-88B8-12260D32DCF7}" type="datetimeFigureOut">
              <a:rPr lang="he-IL" smtClean="0"/>
              <a:pPr/>
              <a:t>כ"ב/אלול/תשע"ב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12290-DA62-4374-AE8B-988D7831BC2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837FC-B126-464A-88B8-12260D32DCF7}" type="datetimeFigureOut">
              <a:rPr lang="he-IL" smtClean="0"/>
              <a:pPr/>
              <a:t>כ"ב/אלול/תשע"ב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12290-DA62-4374-AE8B-988D7831BC2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837FC-B126-464A-88B8-12260D32DCF7}" type="datetimeFigureOut">
              <a:rPr lang="he-IL" smtClean="0"/>
              <a:pPr/>
              <a:t>כ"ב/אלול/תשע"ב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12290-DA62-4374-AE8B-988D7831BC2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837FC-B126-464A-88B8-12260D32DCF7}" type="datetimeFigureOut">
              <a:rPr lang="he-IL" smtClean="0"/>
              <a:pPr/>
              <a:t>כ"ב/אלול/תשע"ב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112290-DA62-4374-AE8B-988D7831BC22}" type="slidenum">
              <a:rPr lang="he-IL" smtClean="0"/>
              <a:pPr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כותרת 1"/>
          <p:cNvSpPr>
            <a:spLocks noGrp="1"/>
          </p:cNvSpPr>
          <p:nvPr>
            <p:ph type="ctrTitle"/>
          </p:nvPr>
        </p:nvSpPr>
        <p:spPr>
          <a:xfrm>
            <a:off x="0" y="642938"/>
            <a:ext cx="9143999" cy="1489917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eaLnBrk="1" hangingPunct="1"/>
            <a:r>
              <a:rPr lang="he-IL" sz="5400" b="1" dirty="0" smtClean="0"/>
              <a:t>סיכום עונת עוברים 2012 - 2011</a:t>
            </a:r>
          </a:p>
        </p:txBody>
      </p:sp>
      <p:pic>
        <p:nvPicPr>
          <p:cNvPr id="7172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14546" y="2357430"/>
            <a:ext cx="5133975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תוצאות עפ"י חודשים</a:t>
            </a:r>
            <a:endParaRPr lang="he-IL" dirty="0"/>
          </a:p>
        </p:txBody>
      </p:sp>
      <p:graphicFrame>
        <p:nvGraphicFramePr>
          <p:cNvPr id="4" name="מציין מיקום תוכן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78207442"/>
              </p:ext>
            </p:extLst>
          </p:nvPr>
        </p:nvGraphicFramePr>
        <p:xfrm>
          <a:off x="323529" y="1600200"/>
          <a:ext cx="8363271" cy="323596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194753"/>
                <a:gridCol w="1194753"/>
                <a:gridCol w="1194753"/>
                <a:gridCol w="1194753"/>
                <a:gridCol w="1194753"/>
                <a:gridCol w="1194753"/>
                <a:gridCol w="1194753"/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חודש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מס' שטיפות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מס'</a:t>
                      </a:r>
                      <a:r>
                        <a:rPr lang="he-IL" baseline="0" dirty="0" smtClean="0"/>
                        <a:t> עוברים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עוברים לשטיפה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השתלות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הריונות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% הרות</a:t>
                      </a:r>
                      <a:endParaRPr lang="he-I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נובמבר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1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e-IL" dirty="0" smtClean="0"/>
                        <a:t>1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1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1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 smtClean="0"/>
                        <a:t>100%</a:t>
                      </a:r>
                      <a:endParaRPr lang="he-IL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דצמבר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10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e-IL" dirty="0" smtClean="0"/>
                        <a:t>33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e-IL" dirty="0" smtClean="0"/>
                        <a:t>3.3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24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11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 smtClean="0"/>
                        <a:t>45.8%</a:t>
                      </a:r>
                      <a:endParaRPr lang="he-IL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ינואר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8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43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5.3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19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9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 smtClean="0"/>
                        <a:t>47.4%</a:t>
                      </a:r>
                      <a:endParaRPr lang="he-IL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פברואר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8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19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2.4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 17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6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 smtClean="0"/>
                        <a:t>35.3%</a:t>
                      </a:r>
                      <a:endParaRPr lang="he-IL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מרץ 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10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50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5.0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38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22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 smtClean="0"/>
                        <a:t>57.9%</a:t>
                      </a:r>
                      <a:endParaRPr lang="he-IL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אפריל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8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44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5.5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37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14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 smtClean="0"/>
                        <a:t>37.8%</a:t>
                      </a:r>
                      <a:endParaRPr lang="he-IL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מאי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8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27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3.3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13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3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 smtClean="0"/>
                        <a:t>23%</a:t>
                      </a:r>
                      <a:endParaRPr lang="he-IL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מלבן 4"/>
          <p:cNvSpPr/>
          <p:nvPr/>
        </p:nvSpPr>
        <p:spPr>
          <a:xfrm>
            <a:off x="4139952" y="5661248"/>
            <a:ext cx="4392488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 smtClean="0"/>
              <a:t>נובמבר- פברואר 27 שטיפות (רק 2 בעגלות )</a:t>
            </a:r>
          </a:p>
          <a:p>
            <a:pPr algn="ctr"/>
            <a:r>
              <a:rPr lang="he-IL" dirty="0" smtClean="0"/>
              <a:t>מרץ-מאי 26 שטיפות ( 14 בעגלות)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ניסוי קיץ 2012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בשל הקיץ הקשה- עד היום לא התבצעו שטיפות בין החודשים יוני- נובמבר.</a:t>
            </a:r>
          </a:p>
          <a:p>
            <a:r>
              <a:rPr lang="he-IL" dirty="0" smtClean="0"/>
              <a:t>לאור השיפור המקצועי בעונה הנוכחית, במקביל לעלייה בכמות העגלות הנשטפות ועפ"י נסיון מחו"ל, הוחלט בהנהלה על ניסוי של שטיפות בעונת הקיץ בדגש על עגלות.</a:t>
            </a:r>
          </a:p>
          <a:p>
            <a:r>
              <a:rPr lang="he-IL" dirty="0" smtClean="0"/>
              <a:t>במסגרת הניסוי - 15 שטיפות במימון מלא של החברה. </a:t>
            </a:r>
          </a:p>
          <a:p>
            <a:pPr>
              <a:buNone/>
            </a:pP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3779912" y="260648"/>
            <a:ext cx="4845224" cy="1143000"/>
          </a:xfrm>
        </p:spPr>
        <p:txBody>
          <a:bodyPr/>
          <a:lstStyle/>
          <a:p>
            <a:r>
              <a:rPr lang="he-IL" sz="4000" u="sng" dirty="0" smtClean="0"/>
              <a:t>ניסוי קיץ</a:t>
            </a:r>
            <a:r>
              <a:rPr lang="he-IL" sz="1800" u="sng" dirty="0" smtClean="0"/>
              <a:t>(המשך</a:t>
            </a:r>
            <a:r>
              <a:rPr lang="he-IL" sz="2000" dirty="0" smtClean="0"/>
              <a:t>)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החל מתאריך 1/6/12 התקיימו 10 פרוטוקולים לשטיפה. בפועל בוצעו 9 שטיפות. שטיפה אחת בוטלה בגלל חוסר תגובה </a:t>
            </a:r>
            <a:r>
              <a:rPr lang="he-IL" dirty="0" err="1" smtClean="0"/>
              <a:t>שחלתית</a:t>
            </a:r>
            <a:r>
              <a:rPr lang="he-IL" dirty="0" smtClean="0"/>
              <a:t>.</a:t>
            </a:r>
          </a:p>
          <a:p>
            <a:r>
              <a:rPr lang="he-IL" dirty="0" smtClean="0"/>
              <a:t>נשטפו 7 עגלות ושתי  פרות עתודה.</a:t>
            </a:r>
          </a:p>
          <a:p>
            <a:r>
              <a:rPr lang="he-IL" dirty="0" smtClean="0"/>
              <a:t>פיזור אחיד של השטיפות: 3 שטיפות חודש יוני, 3 שטיפות חודש יולי ו- 3 באוגוסט.  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טבלה 1"/>
          <p:cNvGraphicFramePr>
            <a:graphicFrameLocks noGrp="1"/>
          </p:cNvGraphicFramePr>
          <p:nvPr/>
        </p:nvGraphicFramePr>
        <p:xfrm>
          <a:off x="107504" y="1052735"/>
          <a:ext cx="8856985" cy="2285682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113553"/>
                <a:gridCol w="993604"/>
                <a:gridCol w="1233504"/>
                <a:gridCol w="905855"/>
                <a:gridCol w="1125483"/>
                <a:gridCol w="1062110"/>
                <a:gridCol w="1062110"/>
                <a:gridCol w="1360766"/>
              </a:tblGrid>
              <a:tr h="788956"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 smtClean="0"/>
                        <a:t>תורמת</a:t>
                      </a:r>
                      <a:endParaRPr lang="he-I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 smtClean="0"/>
                        <a:t>מס שטיפות</a:t>
                      </a:r>
                      <a:endParaRPr lang="he-I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 err="1" smtClean="0"/>
                        <a:t>א"ה</a:t>
                      </a:r>
                      <a:r>
                        <a:rPr lang="he-IL" b="1" dirty="0" smtClean="0"/>
                        <a:t> ממוצע</a:t>
                      </a:r>
                      <a:endParaRPr lang="he-I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 smtClean="0"/>
                        <a:t>פרי בטן</a:t>
                      </a:r>
                      <a:endParaRPr lang="he-I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 smtClean="0"/>
                        <a:t>ממוצע פ.ב.</a:t>
                      </a:r>
                      <a:endParaRPr lang="he-I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 smtClean="0"/>
                        <a:t>עוברים תקינים</a:t>
                      </a:r>
                      <a:endParaRPr lang="he-I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 smtClean="0"/>
                        <a:t>ממוצע עוברים תקינים</a:t>
                      </a:r>
                      <a:endParaRPr lang="he-I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 smtClean="0"/>
                        <a:t>נזרקו</a:t>
                      </a:r>
                      <a:endParaRPr lang="he-IL" b="1" dirty="0"/>
                    </a:p>
                  </a:txBody>
                  <a:tcPr/>
                </a:tc>
              </a:tr>
              <a:tr h="457094"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 smtClean="0"/>
                        <a:t>עגלה</a:t>
                      </a:r>
                      <a:endParaRPr lang="he-I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 smtClean="0"/>
                        <a:t>7</a:t>
                      </a:r>
                      <a:endParaRPr lang="he-I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 smtClean="0"/>
                        <a:t>667</a:t>
                      </a:r>
                      <a:endParaRPr lang="he-I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 smtClean="0"/>
                        <a:t>45</a:t>
                      </a:r>
                      <a:endParaRPr lang="he-I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 smtClean="0"/>
                        <a:t>6.4</a:t>
                      </a:r>
                      <a:endParaRPr lang="he-I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 smtClean="0"/>
                        <a:t>33</a:t>
                      </a:r>
                      <a:endParaRPr lang="he-I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 smtClean="0"/>
                        <a:t>4.7</a:t>
                      </a:r>
                      <a:endParaRPr lang="he-I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 smtClean="0"/>
                        <a:t>12</a:t>
                      </a:r>
                      <a:endParaRPr lang="he-IL" b="1" dirty="0"/>
                    </a:p>
                  </a:txBody>
                  <a:tcPr/>
                </a:tc>
              </a:tr>
              <a:tr h="457094"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 smtClean="0"/>
                        <a:t>עתודה</a:t>
                      </a:r>
                      <a:endParaRPr lang="he-I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 smtClean="0"/>
                        <a:t>2</a:t>
                      </a:r>
                      <a:endParaRPr lang="he-I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 smtClean="0"/>
                        <a:t>816</a:t>
                      </a:r>
                      <a:endParaRPr lang="he-I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 smtClean="0"/>
                        <a:t>11</a:t>
                      </a:r>
                      <a:endParaRPr lang="he-I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 smtClean="0"/>
                        <a:t>5.5</a:t>
                      </a:r>
                      <a:endParaRPr lang="he-I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 smtClean="0"/>
                        <a:t>11</a:t>
                      </a:r>
                      <a:endParaRPr lang="he-I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 smtClean="0"/>
                        <a:t>5.5</a:t>
                      </a:r>
                      <a:endParaRPr lang="he-I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 smtClean="0"/>
                        <a:t>0</a:t>
                      </a:r>
                      <a:endParaRPr lang="he-IL" b="1" dirty="0"/>
                    </a:p>
                  </a:txBody>
                  <a:tcPr/>
                </a:tc>
              </a:tr>
              <a:tr h="457094"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 smtClean="0"/>
                        <a:t>סה"כ</a:t>
                      </a:r>
                      <a:endParaRPr lang="he-I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 smtClean="0"/>
                        <a:t>9</a:t>
                      </a:r>
                      <a:endParaRPr lang="he-I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 smtClean="0"/>
                        <a:t>741</a:t>
                      </a:r>
                      <a:endParaRPr lang="he-I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 smtClean="0"/>
                        <a:t>56</a:t>
                      </a:r>
                      <a:endParaRPr lang="he-I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 smtClean="0"/>
                        <a:t>6.20</a:t>
                      </a:r>
                      <a:endParaRPr lang="he-I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 smtClean="0"/>
                        <a:t>44</a:t>
                      </a:r>
                      <a:endParaRPr lang="he-I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 smtClean="0"/>
                        <a:t>4.9</a:t>
                      </a:r>
                      <a:endParaRPr lang="he-I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 smtClean="0"/>
                        <a:t>12</a:t>
                      </a:r>
                      <a:endParaRPr lang="he-IL" b="1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" name="טבלה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131151294"/>
              </p:ext>
            </p:extLst>
          </p:nvPr>
        </p:nvGraphicFramePr>
        <p:xfrm>
          <a:off x="0" y="4149080"/>
          <a:ext cx="9036496" cy="2016223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290928"/>
                <a:gridCol w="1290928"/>
                <a:gridCol w="1098114"/>
                <a:gridCol w="1483742"/>
                <a:gridCol w="1290928"/>
                <a:gridCol w="1290928"/>
                <a:gridCol w="1290928"/>
              </a:tblGrid>
              <a:tr h="742819"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תורמת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השתלות חמות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הריונות מחמות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% התעברות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השתלות מהקפאה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הריונות מהקפאה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dirty="0" smtClean="0"/>
                        <a:t>% </a:t>
                      </a:r>
                      <a:r>
                        <a:rPr lang="he-IL" sz="1600" dirty="0" smtClean="0"/>
                        <a:t>התעברות</a:t>
                      </a:r>
                    </a:p>
                    <a:p>
                      <a:pPr algn="ctr" rtl="1"/>
                      <a:endParaRPr lang="he-IL" dirty="0"/>
                    </a:p>
                  </a:txBody>
                  <a:tcPr/>
                </a:tc>
              </a:tr>
              <a:tr h="424468"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עגלה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 smtClean="0"/>
                        <a:t>14</a:t>
                      </a:r>
                      <a:endParaRPr lang="he-I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 smtClean="0"/>
                        <a:t>9</a:t>
                      </a:r>
                      <a:endParaRPr lang="he-I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 smtClean="0"/>
                        <a:t>64.3%</a:t>
                      </a:r>
                      <a:endParaRPr lang="he-I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 smtClean="0"/>
                        <a:t>6</a:t>
                      </a:r>
                      <a:endParaRPr lang="he-I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 smtClean="0"/>
                        <a:t>4</a:t>
                      </a:r>
                      <a:endParaRPr lang="he-I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 smtClean="0"/>
                        <a:t>66.6%</a:t>
                      </a:r>
                      <a:endParaRPr lang="he-IL" b="1" dirty="0"/>
                    </a:p>
                  </a:txBody>
                  <a:tcPr/>
                </a:tc>
              </a:tr>
              <a:tr h="424468"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עתודה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 smtClean="0"/>
                        <a:t>7</a:t>
                      </a:r>
                      <a:endParaRPr lang="he-I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 smtClean="0"/>
                        <a:t>3</a:t>
                      </a:r>
                      <a:endParaRPr lang="he-I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 smtClean="0"/>
                        <a:t>42.8%</a:t>
                      </a:r>
                      <a:endParaRPr lang="he-I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0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0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/>
                </a:tc>
              </a:tr>
              <a:tr h="424468"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סה"כ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 smtClean="0"/>
                        <a:t>21</a:t>
                      </a:r>
                      <a:endParaRPr lang="he-I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 smtClean="0"/>
                        <a:t>12</a:t>
                      </a:r>
                      <a:endParaRPr lang="he-I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 smtClean="0"/>
                        <a:t>57.1%</a:t>
                      </a:r>
                      <a:endParaRPr lang="he-I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מלבן 3"/>
          <p:cNvSpPr/>
          <p:nvPr/>
        </p:nvSpPr>
        <p:spPr>
          <a:xfrm>
            <a:off x="1619672" y="3429000"/>
            <a:ext cx="5760640" cy="57606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b="1" dirty="0" smtClean="0">
                <a:solidFill>
                  <a:schemeClr val="tx1"/>
                </a:solidFill>
              </a:rPr>
              <a:t>התעברות - תוצאות חלקיות</a:t>
            </a:r>
            <a:endParaRPr lang="he-IL" b="1" dirty="0">
              <a:solidFill>
                <a:schemeClr val="tx1"/>
              </a:solidFill>
            </a:endParaRPr>
          </a:p>
        </p:txBody>
      </p:sp>
      <p:sp>
        <p:nvSpPr>
          <p:cNvPr id="5" name="מלבן 4"/>
          <p:cNvSpPr/>
          <p:nvPr/>
        </p:nvSpPr>
        <p:spPr>
          <a:xfrm>
            <a:off x="1547664" y="188640"/>
            <a:ext cx="6048672" cy="57606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b="1" dirty="0" smtClean="0">
                <a:solidFill>
                  <a:schemeClr val="tx1"/>
                </a:solidFill>
              </a:rPr>
              <a:t>תוצאות – פרי בטן ועוברים</a:t>
            </a:r>
            <a:endParaRPr lang="he-IL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סיכומים והמלצות 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e-IL" dirty="0" smtClean="0"/>
              <a:t>ניכר שיפור משמעותי והתקדמות מקצועית בעבודת היחידה.</a:t>
            </a:r>
          </a:p>
          <a:p>
            <a:r>
              <a:rPr lang="he-IL" dirty="0" smtClean="0"/>
              <a:t>לראשונה הצלחה מקצועית בשטיפת עגלות.</a:t>
            </a:r>
          </a:p>
          <a:p>
            <a:r>
              <a:rPr lang="he-IL" dirty="0" smtClean="0"/>
              <a:t>שטיפות מוצלחות בקבוצת העגלות גם בקיץ משמעותה,  הרחבת ' עונת העוברים'.</a:t>
            </a:r>
          </a:p>
          <a:p>
            <a:r>
              <a:rPr lang="he-IL" dirty="0" smtClean="0"/>
              <a:t>שטיפות מוצלחות גם עם </a:t>
            </a:r>
            <a:r>
              <a:rPr lang="he-IL" dirty="0" err="1" smtClean="0"/>
              <a:t>זירמה</a:t>
            </a:r>
            <a:r>
              <a:rPr lang="he-IL" dirty="0" smtClean="0"/>
              <a:t> ממוינת.</a:t>
            </a:r>
          </a:p>
          <a:p>
            <a:r>
              <a:rPr lang="he-IL" dirty="0" smtClean="0"/>
              <a:t>כ"א אדם ייעודי משוחרר ממערך ההזרעה, השתלמויות מקצועיות והשקעה בציוד מתאים, יביאו לתוצאות טובות עוד יותר.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572250" y="2357438"/>
            <a:ext cx="2571750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he-IL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יעדים לשנת 2011-12</a:t>
            </a:r>
            <a:endParaRPr lang="he-IL" sz="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מציין מיקום תוכן 3"/>
          <p:cNvGraphicFramePr>
            <a:graphicFrameLocks noGrp="1"/>
          </p:cNvGraphicFramePr>
          <p:nvPr>
            <p:ph idx="1"/>
          </p:nvPr>
        </p:nvGraphicFramePr>
        <p:xfrm>
          <a:off x="214282" y="0"/>
          <a:ext cx="7958118" cy="63579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>
          <a:xfrm>
            <a:off x="3071813" y="6564313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he-IL" dirty="0" smtClean="0"/>
              <a:t>סיכום עונה11/12 </a:t>
            </a:r>
            <a:endParaRPr lang="he-IL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2AC26D2-E126-49E5-8280-999888DC033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6CABAEE-5950-4439-88C4-D4F65154220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719F4CF-44F7-4296-A16B-EB7DD5AB3D1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A20FF40-A26A-4C4C-8D50-12D48A0FD22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CABBAB3-F360-4A0F-93AF-5F854BE362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8B032D5-DE30-4D9A-92F7-E1D20CAB18D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EC0F1D2-A4A8-4B72-8CAA-EA1F3FFF6CC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655B0B1-B0F1-4FF9-9EE4-9313069F989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993EFF1-74B9-4311-ACEC-1F2C7E595E5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67FE724-EFD9-49BB-986D-D0DE13D6CB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7E41267-06F6-4F49-869B-D39BEFE312F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A53A1EF-43AC-4249-9CF2-C3236C6D668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357158" y="274638"/>
            <a:ext cx="8501122" cy="11430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he-IL" dirty="0" smtClean="0"/>
              <a:t>דגשים לעונה הנוכחית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158" y="1600200"/>
            <a:ext cx="8501122" cy="4972072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r>
              <a:rPr lang="he-IL" dirty="0" smtClean="0"/>
              <a:t>בחירה 'נכונה' של הפרה- </a:t>
            </a:r>
            <a:r>
              <a:rPr lang="he-IL" sz="2800" dirty="0" smtClean="0"/>
              <a:t>אומדני הורשה, ומצבה הבריאותי של הפרה.</a:t>
            </a:r>
          </a:p>
          <a:p>
            <a:r>
              <a:rPr lang="he-IL" dirty="0" smtClean="0"/>
              <a:t>בדיקת הפרה טרום התהליך-</a:t>
            </a:r>
            <a:r>
              <a:rPr lang="he-IL" sz="2800" dirty="0" smtClean="0"/>
              <a:t>הקפדה על ימי מנוחה, </a:t>
            </a:r>
            <a:r>
              <a:rPr lang="he-IL" sz="2800" dirty="0" err="1" smtClean="0"/>
              <a:t>מע' </a:t>
            </a:r>
            <a:r>
              <a:rPr lang="he-IL" sz="2800" dirty="0" smtClean="0"/>
              <a:t>מין תקינה, היסטוריה- המלטות קלות והתעברות טובה, מצב גופני.</a:t>
            </a:r>
          </a:p>
          <a:p>
            <a:r>
              <a:rPr lang="he-IL" dirty="0" smtClean="0"/>
              <a:t>מעקב אחר הפרה במהלך הפרוטוקול- </a:t>
            </a:r>
            <a:r>
              <a:rPr lang="he-IL" sz="2800" dirty="0" smtClean="0"/>
              <a:t>שינויים במצב הבריאותי, הזרקות נכונות .</a:t>
            </a:r>
          </a:p>
          <a:p>
            <a:r>
              <a:rPr lang="he-IL" sz="3500" dirty="0" smtClean="0"/>
              <a:t>עגלות</a:t>
            </a:r>
            <a:r>
              <a:rPr lang="he-IL" sz="2800" dirty="0" smtClean="0"/>
              <a:t>. גיל משקל וגובה מתאימים.</a:t>
            </a:r>
          </a:p>
          <a:p>
            <a:r>
              <a:rPr lang="he-IL" sz="2800" dirty="0" smtClean="0"/>
              <a:t>כל השטיפות נעשו עפ"י </a:t>
            </a:r>
            <a:r>
              <a:rPr lang="he-IL" sz="3500" dirty="0" smtClean="0"/>
              <a:t>דרישה טבעית</a:t>
            </a:r>
            <a:r>
              <a:rPr lang="he-IL" sz="2800" dirty="0" smtClean="0"/>
              <a:t>.</a:t>
            </a:r>
          </a:p>
          <a:p>
            <a:r>
              <a:rPr lang="he-IL" sz="2800" dirty="0" smtClean="0"/>
              <a:t>בחינת פרוטוקול הטיפול ההורמונאלי הנוכחי, ובדיקת התאמת פרוטוקול הזרקות שונה.</a:t>
            </a:r>
            <a:endParaRPr lang="he-IL" sz="2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he-IL" u="sng" dirty="0" smtClean="0"/>
              <a:t>כללי</a:t>
            </a:r>
            <a:endParaRPr lang="he-IL" u="sng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r>
              <a:rPr lang="he-IL" dirty="0" smtClean="0"/>
              <a:t>במהלך העונה התבצעו 53 שטיפות עפ"י החלוקה:</a:t>
            </a:r>
          </a:p>
          <a:p>
            <a:pPr>
              <a:buNone/>
            </a:pPr>
            <a:r>
              <a:rPr lang="he-IL" dirty="0"/>
              <a:t> </a:t>
            </a:r>
            <a:r>
              <a:rPr lang="he-IL" dirty="0" smtClean="0"/>
              <a:t>  27 פרות עתודה.</a:t>
            </a:r>
          </a:p>
          <a:p>
            <a:pPr>
              <a:buNone/>
            </a:pPr>
            <a:r>
              <a:rPr lang="he-IL" dirty="0"/>
              <a:t> </a:t>
            </a:r>
            <a:r>
              <a:rPr lang="he-IL" dirty="0" smtClean="0"/>
              <a:t>  16 עגלות.</a:t>
            </a:r>
          </a:p>
          <a:p>
            <a:pPr>
              <a:buNone/>
            </a:pPr>
            <a:r>
              <a:rPr lang="he-IL" dirty="0"/>
              <a:t>  </a:t>
            </a:r>
            <a:r>
              <a:rPr lang="he-IL" dirty="0" smtClean="0"/>
              <a:t> 10  פרטיות.</a:t>
            </a:r>
          </a:p>
          <a:p>
            <a:pPr>
              <a:buNone/>
            </a:pPr>
            <a:r>
              <a:rPr lang="he-IL" dirty="0"/>
              <a:t> </a:t>
            </a:r>
            <a:r>
              <a:rPr lang="he-IL" dirty="0" smtClean="0"/>
              <a:t> </a:t>
            </a:r>
            <a:r>
              <a:rPr lang="he-IL" dirty="0" err="1" smtClean="0"/>
              <a:t>א"ה</a:t>
            </a:r>
            <a:r>
              <a:rPr lang="he-IL" dirty="0" smtClean="0"/>
              <a:t> ממוצע לעתודות : 773.</a:t>
            </a:r>
          </a:p>
          <a:p>
            <a:pPr>
              <a:buNone/>
            </a:pPr>
            <a:r>
              <a:rPr lang="he-IL" dirty="0"/>
              <a:t> </a:t>
            </a:r>
            <a:r>
              <a:rPr lang="he-IL" dirty="0" smtClean="0"/>
              <a:t> </a:t>
            </a:r>
            <a:r>
              <a:rPr lang="he-IL" dirty="0" err="1" smtClean="0"/>
              <a:t>א"ה</a:t>
            </a:r>
            <a:r>
              <a:rPr lang="he-IL" dirty="0" smtClean="0"/>
              <a:t> ממוצע לעגלות: 666</a:t>
            </a:r>
          </a:p>
          <a:p>
            <a:pPr>
              <a:buNone/>
            </a:pPr>
            <a:r>
              <a:rPr lang="he-IL" dirty="0" smtClean="0"/>
              <a:t>53 שטיפות התבצעו ב- 27 משקים שונים.</a:t>
            </a:r>
          </a:p>
          <a:p>
            <a:pPr>
              <a:buNone/>
            </a:pPr>
            <a:r>
              <a:rPr lang="he-IL" dirty="0" smtClean="0"/>
              <a:t>53 שטיפות – </a:t>
            </a:r>
            <a:r>
              <a:rPr lang="he-IL" sz="3000" dirty="0" smtClean="0"/>
              <a:t>28 ברפתות מושביות ו- 25 במגזר הקיבוצי.</a:t>
            </a:r>
          </a:p>
          <a:p>
            <a:pPr>
              <a:buNone/>
            </a:pPr>
            <a:r>
              <a:rPr lang="he-IL" dirty="0" smtClean="0"/>
              <a:t>* 5 שטיפות בוטלו במהלך הפרוטוקול.</a:t>
            </a:r>
            <a:endParaRPr lang="he-IL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507288" cy="634082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he-IL" u="sng" dirty="0" smtClean="0"/>
              <a:t>השוואות עונה קודמת ונוכחית</a:t>
            </a:r>
            <a:endParaRPr lang="he-IL" u="sng" dirty="0"/>
          </a:p>
        </p:txBody>
      </p:sp>
      <p:graphicFrame>
        <p:nvGraphicFramePr>
          <p:cNvPr id="4" name="מציין מיקום תוכן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235723512"/>
              </p:ext>
            </p:extLst>
          </p:nvPr>
        </p:nvGraphicFramePr>
        <p:xfrm>
          <a:off x="70916" y="952764"/>
          <a:ext cx="8615885" cy="5905233"/>
        </p:xfrm>
        <a:graphic>
          <a:graphicData uri="http://schemas.openxmlformats.org/drawingml/2006/table">
            <a:tbl>
              <a:tblPr rtl="1" firstRow="1" bandRow="1">
                <a:tableStyleId>{93296810-A885-4BE3-A3E7-6D5BEEA58F35}</a:tableStyleId>
              </a:tblPr>
              <a:tblGrid>
                <a:gridCol w="1512417"/>
                <a:gridCol w="845325"/>
                <a:gridCol w="831111"/>
                <a:gridCol w="831111"/>
                <a:gridCol w="834535"/>
                <a:gridCol w="834535"/>
                <a:gridCol w="834535"/>
                <a:gridCol w="834535"/>
                <a:gridCol w="1257781"/>
              </a:tblGrid>
              <a:tr h="956899">
                <a:tc>
                  <a:txBody>
                    <a:bodyPr/>
                    <a:lstStyle/>
                    <a:p>
                      <a:endParaRPr lang="he-IL" sz="1800" b="1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rtl="1"/>
                      <a:r>
                        <a:rPr lang="he-IL" b="1" dirty="0" smtClean="0">
                          <a:solidFill>
                            <a:srgbClr val="002060"/>
                          </a:solidFill>
                        </a:rPr>
                        <a:t>2010/11</a:t>
                      </a:r>
                    </a:p>
                    <a:p>
                      <a:pPr algn="ctr" rtl="1"/>
                      <a:r>
                        <a:rPr lang="he-IL" sz="1600" b="1" dirty="0" smtClean="0">
                          <a:solidFill>
                            <a:srgbClr val="002060"/>
                          </a:solidFill>
                        </a:rPr>
                        <a:t>עתודות</a:t>
                      </a:r>
                      <a:r>
                        <a:rPr lang="he-IL" sz="1600" b="1" baseline="0" dirty="0" smtClean="0">
                          <a:solidFill>
                            <a:srgbClr val="002060"/>
                          </a:solidFill>
                        </a:rPr>
                        <a:t>    עגלות    פרטיות</a:t>
                      </a:r>
                      <a:endParaRPr lang="he-IL" sz="16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he-IL" b="1" dirty="0" smtClean="0">
                        <a:solidFill>
                          <a:srgbClr val="002060"/>
                        </a:solidFill>
                      </a:endParaRPr>
                    </a:p>
                    <a:p>
                      <a:pPr algn="ctr" rtl="1"/>
                      <a:r>
                        <a:rPr lang="he-IL" b="1" dirty="0" smtClean="0">
                          <a:solidFill>
                            <a:srgbClr val="002060"/>
                          </a:solidFill>
                        </a:rPr>
                        <a:t>סה"כ</a:t>
                      </a:r>
                      <a:endParaRPr lang="he-IL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rtl="1"/>
                      <a:r>
                        <a:rPr lang="he-IL" b="1" dirty="0" smtClean="0">
                          <a:solidFill>
                            <a:srgbClr val="002060"/>
                          </a:solidFill>
                        </a:rPr>
                        <a:t>2011/12</a:t>
                      </a:r>
                    </a:p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b="1" dirty="0" smtClean="0">
                          <a:solidFill>
                            <a:srgbClr val="002060"/>
                          </a:solidFill>
                        </a:rPr>
                        <a:t>עתודות </a:t>
                      </a:r>
                      <a:r>
                        <a:rPr lang="he-IL" sz="1600" b="1" baseline="0" dirty="0" smtClean="0">
                          <a:solidFill>
                            <a:srgbClr val="002060"/>
                          </a:solidFill>
                        </a:rPr>
                        <a:t> עגלות  פרטיות</a:t>
                      </a:r>
                      <a:endParaRPr lang="he-IL" sz="1600" b="1" dirty="0" smtClean="0">
                        <a:solidFill>
                          <a:srgbClr val="002060"/>
                        </a:solidFill>
                      </a:endParaRPr>
                    </a:p>
                    <a:p>
                      <a:pPr algn="ctr" rtl="1"/>
                      <a:endParaRPr lang="he-IL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he-IL" b="1" dirty="0" smtClean="0">
                        <a:solidFill>
                          <a:srgbClr val="002060"/>
                        </a:solidFill>
                      </a:endParaRPr>
                    </a:p>
                    <a:p>
                      <a:pPr algn="ctr" rtl="1"/>
                      <a:r>
                        <a:rPr lang="he-IL" b="1" dirty="0" smtClean="0">
                          <a:solidFill>
                            <a:srgbClr val="002060"/>
                          </a:solidFill>
                        </a:rPr>
                        <a:t>סה"כ</a:t>
                      </a:r>
                      <a:endParaRPr lang="he-IL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809666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/>
                        <a:t>מספר שטיפות</a:t>
                      </a:r>
                    </a:p>
                    <a:p>
                      <a:pPr algn="ctr"/>
                      <a:endParaRPr lang="he-IL" dirty="0"/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e-IL" b="1" dirty="0" smtClean="0"/>
                        <a:t>20</a:t>
                      </a:r>
                      <a:endParaRPr lang="he-IL" b="1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 smtClean="0"/>
                        <a:t>14</a:t>
                      </a:r>
                      <a:endParaRPr lang="he-IL" b="1" dirty="0"/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 smtClean="0"/>
                        <a:t>9</a:t>
                      </a:r>
                      <a:endParaRPr lang="he-IL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e-IL" b="1" dirty="0" smtClean="0"/>
                        <a:t>43</a:t>
                      </a:r>
                      <a:endParaRPr lang="he-IL" b="1" dirty="0"/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e-IL" b="1" dirty="0" smtClean="0"/>
                        <a:t>27</a:t>
                      </a:r>
                      <a:endParaRPr lang="he-IL" b="1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 smtClean="0"/>
                        <a:t>16</a:t>
                      </a:r>
                      <a:endParaRPr lang="he-IL" b="1" dirty="0"/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 smtClean="0"/>
                        <a:t>10</a:t>
                      </a:r>
                      <a:endParaRPr lang="he-IL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 smtClean="0"/>
                        <a:t>53</a:t>
                      </a:r>
                      <a:endParaRPr lang="he-IL" b="1" dirty="0"/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809666">
                <a:tc>
                  <a:txBody>
                    <a:bodyPr/>
                    <a:lstStyle/>
                    <a:p>
                      <a:pPr algn="ctr"/>
                      <a:r>
                        <a:rPr lang="he-IL" b="1" dirty="0" err="1" smtClean="0"/>
                        <a:t>א"ה</a:t>
                      </a:r>
                      <a:r>
                        <a:rPr lang="he-IL" b="1" dirty="0" smtClean="0"/>
                        <a:t> ממוצע לנשטפת</a:t>
                      </a:r>
                      <a:endParaRPr lang="he-IL" b="1" dirty="0"/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e-IL" b="1" dirty="0" smtClean="0"/>
                        <a:t>614</a:t>
                      </a:r>
                      <a:endParaRPr lang="he-IL" b="1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 smtClean="0"/>
                        <a:t>502</a:t>
                      </a:r>
                      <a:endParaRPr lang="he-IL" b="1" dirty="0"/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he-IL" b="1" dirty="0"/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e-IL" b="1" dirty="0" smtClean="0"/>
                        <a:t>773</a:t>
                      </a:r>
                      <a:endParaRPr lang="he-IL" b="1" dirty="0"/>
                    </a:p>
                  </a:txBody>
                  <a:tcPr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 smtClean="0"/>
                        <a:t>666</a:t>
                      </a:r>
                      <a:endParaRPr lang="he-IL" b="1" dirty="0"/>
                    </a:p>
                  </a:txBody>
                  <a:tcPr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 smtClean="0"/>
                        <a:t>509</a:t>
                      </a:r>
                      <a:endParaRPr lang="he-IL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he-IL" b="1" dirty="0"/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809666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/>
                        <a:t>ממוצע פרי בטן</a:t>
                      </a: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 smtClean="0"/>
                        <a:t>3.95</a:t>
                      </a:r>
                      <a:endParaRPr lang="he-IL" b="1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 smtClean="0"/>
                        <a:t>4</a:t>
                      </a:r>
                      <a:endParaRPr lang="he-IL" b="1" dirty="0"/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 smtClean="0"/>
                        <a:t>1.33</a:t>
                      </a:r>
                      <a:endParaRPr lang="he-IL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 smtClean="0"/>
                        <a:t>3.42</a:t>
                      </a:r>
                      <a:endParaRPr lang="he-IL" b="1" dirty="0"/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 smtClean="0"/>
                        <a:t>4.55</a:t>
                      </a:r>
                      <a:endParaRPr lang="he-IL" b="1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 smtClean="0"/>
                        <a:t>8</a:t>
                      </a:r>
                      <a:endParaRPr lang="he-IL" b="1" dirty="0"/>
                    </a:p>
                  </a:txBody>
                  <a:tcPr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 smtClean="0"/>
                        <a:t>3.7</a:t>
                      </a:r>
                      <a:endParaRPr lang="he-IL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 smtClean="0"/>
                        <a:t>5.43</a:t>
                      </a:r>
                      <a:endParaRPr lang="he-IL" b="1" dirty="0"/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809666"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 smtClean="0"/>
                        <a:t>ממוצע עוברים תקינים</a:t>
                      </a:r>
                      <a:endParaRPr lang="he-IL" b="1" dirty="0"/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 smtClean="0"/>
                        <a:t>2.3</a:t>
                      </a:r>
                      <a:endParaRPr lang="he-IL" b="1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 smtClean="0"/>
                        <a:t>3</a:t>
                      </a:r>
                      <a:endParaRPr lang="he-IL" b="1" dirty="0"/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 smtClean="0"/>
                        <a:t>0.88</a:t>
                      </a:r>
                      <a:endParaRPr lang="he-IL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 smtClean="0"/>
                        <a:t>2.32</a:t>
                      </a:r>
                      <a:endParaRPr lang="he-IL" b="1" dirty="0"/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 smtClean="0"/>
                        <a:t>3.37</a:t>
                      </a:r>
                      <a:endParaRPr lang="he-IL" b="1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 smtClean="0"/>
                        <a:t>5.9</a:t>
                      </a:r>
                      <a:endParaRPr lang="he-IL" b="1" dirty="0"/>
                    </a:p>
                  </a:txBody>
                  <a:tcPr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 smtClean="0"/>
                        <a:t>3.1</a:t>
                      </a:r>
                      <a:endParaRPr lang="he-IL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 smtClean="0"/>
                        <a:t>4.1</a:t>
                      </a:r>
                      <a:endParaRPr lang="he-IL" b="1" dirty="0"/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809666">
                <a:tc>
                  <a:txBody>
                    <a:bodyPr/>
                    <a:lstStyle/>
                    <a:p>
                      <a:pPr algn="ctr"/>
                      <a:r>
                        <a:rPr lang="he-IL" b="1" dirty="0" smtClean="0"/>
                        <a:t>השתלות </a:t>
                      </a:r>
                      <a:endParaRPr lang="he-IL" b="1" dirty="0"/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 smtClean="0"/>
                        <a:t>41</a:t>
                      </a:r>
                      <a:endParaRPr lang="he-IL" b="1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 smtClean="0"/>
                        <a:t>27</a:t>
                      </a:r>
                      <a:endParaRPr lang="he-IL" b="1" dirty="0"/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 smtClean="0"/>
                        <a:t>5</a:t>
                      </a:r>
                      <a:endParaRPr lang="he-IL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 smtClean="0"/>
                        <a:t>73</a:t>
                      </a:r>
                      <a:endParaRPr lang="he-IL" b="1" dirty="0"/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 smtClean="0"/>
                        <a:t>62</a:t>
                      </a:r>
                      <a:endParaRPr lang="he-IL" b="1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 smtClean="0"/>
                        <a:t>68</a:t>
                      </a:r>
                      <a:endParaRPr lang="he-IL" b="1" dirty="0"/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 smtClean="0"/>
                        <a:t>20</a:t>
                      </a:r>
                      <a:endParaRPr lang="he-IL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 smtClean="0"/>
                        <a:t>150</a:t>
                      </a:r>
                      <a:endParaRPr lang="he-IL" b="1" dirty="0"/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504046">
                <a:tc>
                  <a:txBody>
                    <a:bodyPr/>
                    <a:lstStyle/>
                    <a:p>
                      <a:pPr algn="ctr"/>
                      <a:r>
                        <a:rPr lang="he-IL" b="1" dirty="0" smtClean="0"/>
                        <a:t>הריונות</a:t>
                      </a:r>
                      <a:endParaRPr lang="he-IL" b="1" dirty="0"/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 smtClean="0"/>
                        <a:t>16</a:t>
                      </a:r>
                      <a:endParaRPr lang="he-IL" b="1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 smtClean="0"/>
                        <a:t>9</a:t>
                      </a:r>
                      <a:endParaRPr lang="he-IL" b="1" dirty="0"/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 smtClean="0"/>
                        <a:t>3</a:t>
                      </a:r>
                      <a:endParaRPr lang="he-IL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b="1" smtClean="0"/>
                        <a:t>28</a:t>
                      </a:r>
                      <a:endParaRPr lang="he-IL" b="1" dirty="0"/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 smtClean="0"/>
                        <a:t>30</a:t>
                      </a:r>
                      <a:endParaRPr lang="he-IL" b="1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 smtClean="0"/>
                        <a:t>31</a:t>
                      </a:r>
                      <a:endParaRPr lang="he-IL" b="1" dirty="0"/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 smtClean="0"/>
                        <a:t>5</a:t>
                      </a:r>
                      <a:endParaRPr lang="he-IL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 smtClean="0"/>
                        <a:t>66</a:t>
                      </a:r>
                      <a:endParaRPr lang="he-IL" b="1" dirty="0"/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95958">
                <a:tc>
                  <a:txBody>
                    <a:bodyPr/>
                    <a:lstStyle/>
                    <a:p>
                      <a:pPr algn="ctr"/>
                      <a:r>
                        <a:rPr lang="he-IL" b="1" dirty="0" smtClean="0"/>
                        <a:t> % הרות</a:t>
                      </a:r>
                      <a:endParaRPr lang="he-IL" b="1" dirty="0"/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 smtClean="0"/>
                        <a:t>39%</a:t>
                      </a:r>
                      <a:endParaRPr lang="he-IL" b="1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 smtClean="0"/>
                        <a:t>33.3%</a:t>
                      </a:r>
                      <a:endParaRPr lang="he-IL" b="1" dirty="0"/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 smtClean="0"/>
                        <a:t>3/5</a:t>
                      </a:r>
                      <a:endParaRPr lang="he-IL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 smtClean="0"/>
                        <a:t>38%</a:t>
                      </a:r>
                      <a:endParaRPr lang="he-IL" b="1" dirty="0"/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 smtClean="0"/>
                        <a:t>48.4%</a:t>
                      </a:r>
                      <a:endParaRPr lang="he-IL" b="1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 smtClean="0"/>
                        <a:t>45.6% </a:t>
                      </a:r>
                      <a:endParaRPr lang="he-IL" b="1" dirty="0"/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 smtClean="0"/>
                        <a:t>25%</a:t>
                      </a:r>
                      <a:endParaRPr lang="he-IL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 smtClean="0"/>
                        <a:t>44%</a:t>
                      </a:r>
                      <a:endParaRPr lang="he-IL" b="1" dirty="0"/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משמעויות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e-IL" dirty="0" smtClean="0"/>
              <a:t>כל שטיפה של עגלה הניבה בממוצע 6 עוברים איכותיים. </a:t>
            </a:r>
          </a:p>
          <a:p>
            <a:r>
              <a:rPr lang="he-IL" dirty="0" smtClean="0"/>
              <a:t>מכל שטיפת עגלה התקבלו בממוצע 2 הריונות.</a:t>
            </a:r>
          </a:p>
          <a:p>
            <a:r>
              <a:rPr lang="he-IL" dirty="0" smtClean="0"/>
              <a:t>שטיפת עתודה הניבה בממוצע 3.4 עוברים איכותיים.</a:t>
            </a:r>
          </a:p>
          <a:p>
            <a:r>
              <a:rPr lang="he-IL" dirty="0" smtClean="0"/>
              <a:t>ממוצע הריונות משטיפת פרת עתודה = 1.1</a:t>
            </a:r>
          </a:p>
          <a:p>
            <a:r>
              <a:rPr lang="he-IL" dirty="0" smtClean="0"/>
              <a:t>אחוז ההתעברות ,בהשתלות חמות, משטיפת עתודות ועגלות בעונה הנוכחית עמד על 47%, לעומת 36.8% בעונת 2010/11.</a:t>
            </a:r>
          </a:p>
          <a:p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0" y="-1"/>
            <a:ext cx="9144000" cy="642919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he-IL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ביצועים ותוצאות 2011/12 בהשוואה ל- 2010/11</a:t>
            </a:r>
            <a:endParaRPr lang="he-IL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6" name="מציין מיקום תוכן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13526522"/>
              </p:ext>
            </p:extLst>
          </p:nvPr>
        </p:nvGraphicFramePr>
        <p:xfrm>
          <a:off x="539552" y="785811"/>
          <a:ext cx="8361561" cy="4904844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241689"/>
                <a:gridCol w="2794700"/>
                <a:gridCol w="3325172"/>
              </a:tblGrid>
              <a:tr h="1063176"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3200" dirty="0" smtClean="0"/>
                        <a:t>2010/11</a:t>
                      </a:r>
                      <a:endParaRPr lang="he-IL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3200" dirty="0" smtClean="0"/>
                        <a:t>2011/12</a:t>
                      </a:r>
                      <a:endParaRPr lang="he-IL" sz="3200" dirty="0"/>
                    </a:p>
                  </a:txBody>
                  <a:tcPr/>
                </a:tc>
              </a:tr>
              <a:tr h="556557">
                <a:tc>
                  <a:txBody>
                    <a:bodyPr/>
                    <a:lstStyle/>
                    <a:p>
                      <a:pPr algn="ctr" rtl="1"/>
                      <a:r>
                        <a:rPr lang="he-IL" sz="2400" b="1" dirty="0" smtClean="0"/>
                        <a:t>הריונות קפואים</a:t>
                      </a:r>
                      <a:endParaRPr lang="he-IL" sz="24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b="1" dirty="0" smtClean="0"/>
                        <a:t> </a:t>
                      </a:r>
                      <a:r>
                        <a:rPr lang="en-US" sz="2400" b="1" dirty="0" smtClean="0"/>
                        <a:t>38.23%</a:t>
                      </a:r>
                      <a:r>
                        <a:rPr lang="he-IL" sz="2400" b="1" dirty="0" smtClean="0"/>
                        <a:t> ( 13/34)</a:t>
                      </a:r>
                      <a:endParaRPr lang="he-IL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e-IL" sz="2400" b="1" dirty="0" smtClean="0"/>
                        <a:t>36% (14/39)</a:t>
                      </a:r>
                      <a:endParaRPr lang="he-IL" sz="2400" b="1" dirty="0"/>
                    </a:p>
                  </a:txBody>
                  <a:tcPr/>
                </a:tc>
              </a:tr>
              <a:tr h="556557">
                <a:tc>
                  <a:txBody>
                    <a:bodyPr/>
                    <a:lstStyle/>
                    <a:p>
                      <a:pPr algn="ctr" rtl="1"/>
                      <a:r>
                        <a:rPr lang="he-IL" sz="2000" b="1" dirty="0" smtClean="0"/>
                        <a:t>  </a:t>
                      </a:r>
                      <a:endParaRPr lang="he-IL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b="1" dirty="0" smtClean="0"/>
                        <a:t> </a:t>
                      </a:r>
                      <a:endParaRPr lang="he-IL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e-IL" dirty="0"/>
                    </a:p>
                  </a:txBody>
                  <a:tcPr/>
                </a:tc>
              </a:tr>
              <a:tr h="556557">
                <a:tc>
                  <a:txBody>
                    <a:bodyPr/>
                    <a:lstStyle/>
                    <a:p>
                      <a:pPr algn="ctr" rtl="1"/>
                      <a:r>
                        <a:rPr lang="he-IL" sz="2000" b="1" dirty="0" smtClean="0"/>
                        <a:t> </a:t>
                      </a:r>
                      <a:endParaRPr lang="he-IL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b="1" dirty="0" smtClean="0"/>
                        <a:t> </a:t>
                      </a:r>
                      <a:endParaRPr lang="he-IL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e-IL" sz="2400" b="1" dirty="0" smtClean="0"/>
                        <a:t>דצמבר 11-פבר 12 </a:t>
                      </a:r>
                    </a:p>
                    <a:p>
                      <a:pPr algn="ctr"/>
                      <a:r>
                        <a:rPr lang="he-IL" sz="1800" b="1" dirty="0" smtClean="0"/>
                        <a:t>0/10</a:t>
                      </a:r>
                      <a:endParaRPr lang="he-IL" sz="3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556557">
                <a:tc>
                  <a:txBody>
                    <a:bodyPr/>
                    <a:lstStyle/>
                    <a:p>
                      <a:pPr algn="ctr" rtl="1"/>
                      <a:r>
                        <a:rPr lang="he-IL" sz="2000" b="1" dirty="0" smtClean="0"/>
                        <a:t> </a:t>
                      </a:r>
                      <a:endParaRPr lang="he-IL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b="1" dirty="0" smtClean="0"/>
                        <a:t> </a:t>
                      </a:r>
                      <a:endParaRPr lang="he-IL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e-IL" sz="2400" b="1" dirty="0" smtClean="0"/>
                        <a:t>מרץ 12-ספטמבר 12    </a:t>
                      </a:r>
                      <a:r>
                        <a:rPr lang="he-IL" sz="2800" b="1" dirty="0" smtClean="0">
                          <a:solidFill>
                            <a:srgbClr val="FF0000"/>
                          </a:solidFill>
                        </a:rPr>
                        <a:t>14/29= 48.3%</a:t>
                      </a:r>
                      <a:endParaRPr lang="he-IL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556557">
                <a:tc>
                  <a:txBody>
                    <a:bodyPr/>
                    <a:lstStyle/>
                    <a:p>
                      <a:pPr algn="ctr" rtl="1"/>
                      <a:r>
                        <a:rPr lang="he-IL" sz="2000" b="1" dirty="0" smtClean="0"/>
                        <a:t> </a:t>
                      </a:r>
                      <a:endParaRPr lang="he-IL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b="1" dirty="0" smtClean="0"/>
                        <a:t> </a:t>
                      </a:r>
                      <a:endParaRPr lang="he-IL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e-IL" sz="2400" b="1" dirty="0" smtClean="0"/>
                        <a:t> </a:t>
                      </a:r>
                      <a:endParaRPr lang="he-IL" sz="2400" b="1" dirty="0"/>
                    </a:p>
                  </a:txBody>
                  <a:tcPr/>
                </a:tc>
              </a:tr>
              <a:tr h="556557">
                <a:tc>
                  <a:txBody>
                    <a:bodyPr/>
                    <a:lstStyle/>
                    <a:p>
                      <a:pPr algn="ctr" rtl="1"/>
                      <a:r>
                        <a:rPr lang="he-IL" sz="2000" b="1" dirty="0" smtClean="0"/>
                        <a:t> </a:t>
                      </a:r>
                      <a:endParaRPr lang="he-IL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b="1" dirty="0" smtClean="0"/>
                        <a:t> </a:t>
                      </a:r>
                      <a:endParaRPr lang="he-IL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e-IL" sz="2400" b="1" dirty="0" smtClean="0"/>
                        <a:t> </a:t>
                      </a:r>
                      <a:endParaRPr lang="he-IL" sz="24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>
          <a:xfrm>
            <a:off x="3357554" y="6429396"/>
            <a:ext cx="1500198" cy="428604"/>
          </a:xfrm>
        </p:spPr>
        <p:txBody>
          <a:bodyPr/>
          <a:lstStyle/>
          <a:p>
            <a:pPr>
              <a:defRPr/>
            </a:pPr>
            <a:r>
              <a:rPr lang="he-IL" dirty="0" smtClean="0"/>
              <a:t>עוברים 2010/11</a:t>
            </a:r>
            <a:endParaRPr lang="he-IL" dirty="0"/>
          </a:p>
        </p:txBody>
      </p:sp>
      <p:cxnSp>
        <p:nvCxnSpPr>
          <p:cNvPr id="8" name="מחבר חץ ישר 7"/>
          <p:cNvCxnSpPr/>
          <p:nvPr/>
        </p:nvCxnSpPr>
        <p:spPr>
          <a:xfrm flipH="1">
            <a:off x="2483768" y="2348880"/>
            <a:ext cx="360040" cy="720080"/>
          </a:xfrm>
          <a:prstGeom prst="straightConnector1">
            <a:avLst/>
          </a:prstGeom>
          <a:ln w="5715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he-IL" dirty="0" err="1" smtClean="0"/>
              <a:t>שמוש</a:t>
            </a:r>
            <a:r>
              <a:rPr lang="he-IL" dirty="0" smtClean="0"/>
              <a:t> בפרים לעתודות</a:t>
            </a:r>
            <a:endParaRPr lang="he-IL" dirty="0"/>
          </a:p>
        </p:txBody>
      </p:sp>
      <p:graphicFrame>
        <p:nvGraphicFramePr>
          <p:cNvPr id="3" name="טבלה 2"/>
          <p:cNvGraphicFramePr>
            <a:graphicFrameLocks noGrp="1"/>
          </p:cNvGraphicFramePr>
          <p:nvPr/>
        </p:nvGraphicFramePr>
        <p:xfrm>
          <a:off x="395536" y="980732"/>
          <a:ext cx="7224464" cy="5767058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678052"/>
                <a:gridCol w="1807696"/>
                <a:gridCol w="2345745"/>
                <a:gridCol w="1392971"/>
              </a:tblGrid>
              <a:tr h="625250"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שם</a:t>
                      </a:r>
                      <a:r>
                        <a:rPr lang="he-IL" baseline="0" dirty="0" smtClean="0"/>
                        <a:t> הפר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מספר שטיפות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הריונות 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 </a:t>
                      </a:r>
                      <a:endParaRPr lang="he-IL" dirty="0"/>
                    </a:p>
                  </a:txBody>
                  <a:tcPr/>
                </a:tc>
              </a:tr>
              <a:tr h="375144">
                <a:tc>
                  <a:txBody>
                    <a:bodyPr/>
                    <a:lstStyle/>
                    <a:p>
                      <a:pPr algn="ctr" rtl="1"/>
                      <a:r>
                        <a:rPr lang="he-IL" dirty="0" err="1" smtClean="0"/>
                        <a:t>גוטייה</a:t>
                      </a:r>
                      <a:r>
                        <a:rPr lang="he-IL" dirty="0" smtClean="0"/>
                        <a:t> 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e-IL" dirty="0" smtClean="0"/>
                        <a:t>2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e-IL" smtClean="0"/>
                        <a:t>5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e-IL" dirty="0"/>
                    </a:p>
                  </a:txBody>
                  <a:tcPr/>
                </a:tc>
              </a:tr>
              <a:tr h="375144">
                <a:tc>
                  <a:txBody>
                    <a:bodyPr/>
                    <a:lstStyle/>
                    <a:p>
                      <a:pPr algn="ctr"/>
                      <a:r>
                        <a:rPr lang="he-IL" dirty="0" smtClean="0"/>
                        <a:t>דוגית 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e-IL" dirty="0" smtClean="0"/>
                        <a:t>1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e-IL" dirty="0" smtClean="0"/>
                        <a:t>4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e-IL" dirty="0"/>
                    </a:p>
                  </a:txBody>
                  <a:tcPr/>
                </a:tc>
              </a:tr>
              <a:tr h="375144">
                <a:tc>
                  <a:txBody>
                    <a:bodyPr/>
                    <a:lstStyle/>
                    <a:p>
                      <a:pPr algn="ctr"/>
                      <a:r>
                        <a:rPr lang="he-IL" dirty="0" smtClean="0"/>
                        <a:t>לוי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e-IL" dirty="0" smtClean="0"/>
                        <a:t>1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e-IL" dirty="0" smtClean="0"/>
                        <a:t>2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e-IL" dirty="0"/>
                    </a:p>
                  </a:txBody>
                  <a:tcPr/>
                </a:tc>
              </a:tr>
              <a:tr h="375144">
                <a:tc>
                  <a:txBody>
                    <a:bodyPr/>
                    <a:lstStyle/>
                    <a:p>
                      <a:pPr algn="ctr"/>
                      <a:r>
                        <a:rPr lang="he-IL" dirty="0" smtClean="0"/>
                        <a:t>מ. מקסים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e-IL" dirty="0" smtClean="0"/>
                        <a:t>4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e-IL" dirty="0" smtClean="0"/>
                        <a:t>2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e-IL" dirty="0"/>
                    </a:p>
                  </a:txBody>
                  <a:tcPr/>
                </a:tc>
              </a:tr>
              <a:tr h="375144">
                <a:tc>
                  <a:txBody>
                    <a:bodyPr/>
                    <a:lstStyle/>
                    <a:p>
                      <a:pPr algn="ctr"/>
                      <a:r>
                        <a:rPr lang="he-IL" dirty="0" smtClean="0"/>
                        <a:t>מסקול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e-IL" dirty="0" smtClean="0"/>
                        <a:t>6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e-IL" dirty="0" smtClean="0"/>
                        <a:t>4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e-IL"/>
                    </a:p>
                  </a:txBody>
                  <a:tcPr/>
                </a:tc>
              </a:tr>
              <a:tr h="375144">
                <a:tc>
                  <a:txBody>
                    <a:bodyPr/>
                    <a:lstStyle/>
                    <a:p>
                      <a:pPr algn="ctr"/>
                      <a:r>
                        <a:rPr lang="he-IL" dirty="0" smtClean="0"/>
                        <a:t>מפרק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e-IL" dirty="0" smtClean="0"/>
                        <a:t>6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e-IL" dirty="0" smtClean="0"/>
                        <a:t>4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e-IL" dirty="0"/>
                    </a:p>
                  </a:txBody>
                  <a:tcPr/>
                </a:tc>
              </a:tr>
              <a:tr h="375144">
                <a:tc>
                  <a:txBody>
                    <a:bodyPr/>
                    <a:lstStyle/>
                    <a:p>
                      <a:pPr algn="ctr"/>
                      <a:r>
                        <a:rPr lang="he-IL" dirty="0" err="1" smtClean="0"/>
                        <a:t>סטד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e-IL" dirty="0" smtClean="0"/>
                        <a:t>1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3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/>
                </a:tc>
              </a:tr>
              <a:tr h="375144">
                <a:tc>
                  <a:txBody>
                    <a:bodyPr/>
                    <a:lstStyle/>
                    <a:p>
                      <a:pPr algn="ctr"/>
                      <a:r>
                        <a:rPr lang="he-IL" dirty="0" err="1" smtClean="0"/>
                        <a:t>פטרושה</a:t>
                      </a:r>
                      <a:r>
                        <a:rPr lang="he-IL" baseline="0" dirty="0" smtClean="0"/>
                        <a:t>  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e-IL" dirty="0" smtClean="0"/>
                        <a:t>1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0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/>
                </a:tc>
              </a:tr>
              <a:tr h="375144">
                <a:tc>
                  <a:txBody>
                    <a:bodyPr/>
                    <a:lstStyle/>
                    <a:p>
                      <a:pPr algn="ctr"/>
                      <a:r>
                        <a:rPr lang="he-IL" smtClean="0"/>
                        <a:t>קונגרס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e-IL" dirty="0" smtClean="0"/>
                        <a:t>1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0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/>
                </a:tc>
              </a:tr>
              <a:tr h="375144">
                <a:tc>
                  <a:txBody>
                    <a:bodyPr/>
                    <a:lstStyle/>
                    <a:p>
                      <a:pPr algn="ctr"/>
                      <a:r>
                        <a:rPr lang="he-IL" dirty="0" smtClean="0"/>
                        <a:t>שנדר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e-IL" dirty="0" smtClean="0"/>
                        <a:t>4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6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/>
                </a:tc>
              </a:tr>
              <a:tr h="375144">
                <a:tc>
                  <a:txBody>
                    <a:bodyPr/>
                    <a:lstStyle/>
                    <a:p>
                      <a:pPr algn="ctr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/>
                </a:tc>
              </a:tr>
              <a:tr h="432738">
                <a:tc>
                  <a:txBody>
                    <a:bodyPr/>
                    <a:lstStyle/>
                    <a:p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e-IL" dirty="0" smtClean="0"/>
                        <a:t>סה"כ 27 שטיפות</a:t>
                      </a:r>
                      <a:endParaRPr lang="he-IL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dirty="0" smtClean="0"/>
                        <a:t>30</a:t>
                      </a:r>
                    </a:p>
                    <a:p>
                      <a:pPr algn="ctr" rtl="1"/>
                      <a:endParaRPr lang="he-IL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/>
                </a:tc>
              </a:tr>
              <a:tr h="375144">
                <a:tc>
                  <a:txBody>
                    <a:bodyPr/>
                    <a:lstStyle/>
                    <a:p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he-IL" dirty="0" err="1" smtClean="0"/>
              <a:t>שמוש</a:t>
            </a:r>
            <a:r>
              <a:rPr lang="he-IL" dirty="0" smtClean="0"/>
              <a:t> בפרים לכלל השטיפות</a:t>
            </a:r>
            <a:endParaRPr lang="he-IL" dirty="0"/>
          </a:p>
        </p:txBody>
      </p:sp>
      <p:graphicFrame>
        <p:nvGraphicFramePr>
          <p:cNvPr id="3" name="טבלה 2"/>
          <p:cNvGraphicFramePr>
            <a:graphicFrameLocks noGrp="1"/>
          </p:cNvGraphicFramePr>
          <p:nvPr/>
        </p:nvGraphicFramePr>
        <p:xfrm>
          <a:off x="395536" y="980732"/>
          <a:ext cx="7224464" cy="5516952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806116"/>
                <a:gridCol w="1679632"/>
                <a:gridCol w="2345745"/>
                <a:gridCol w="1392971"/>
              </a:tblGrid>
              <a:tr h="625250"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שם</a:t>
                      </a:r>
                      <a:r>
                        <a:rPr lang="he-IL" baseline="0" dirty="0" smtClean="0"/>
                        <a:t> הפר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מספר שטיפות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שם</a:t>
                      </a:r>
                      <a:r>
                        <a:rPr lang="he-IL" baseline="0" dirty="0" smtClean="0"/>
                        <a:t> הפר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מספר שטיפות</a:t>
                      </a:r>
                      <a:endParaRPr lang="he-IL" dirty="0"/>
                    </a:p>
                  </a:txBody>
                  <a:tcPr/>
                </a:tc>
              </a:tr>
              <a:tr h="375144">
                <a:tc>
                  <a:txBody>
                    <a:bodyPr/>
                    <a:lstStyle/>
                    <a:p>
                      <a:pPr algn="ctr" rtl="1"/>
                      <a:r>
                        <a:rPr lang="he-IL" dirty="0" err="1" smtClean="0"/>
                        <a:t>אמט</a:t>
                      </a:r>
                      <a:r>
                        <a:rPr lang="he-IL" dirty="0" smtClean="0"/>
                        <a:t> ממוין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2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מסקול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9</a:t>
                      </a:r>
                      <a:endParaRPr lang="he-IL" dirty="0"/>
                    </a:p>
                  </a:txBody>
                  <a:tcPr/>
                </a:tc>
              </a:tr>
              <a:tr h="375144">
                <a:tc>
                  <a:txBody>
                    <a:bodyPr/>
                    <a:lstStyle/>
                    <a:p>
                      <a:pPr algn="ctr" rtl="1"/>
                      <a:r>
                        <a:rPr lang="he-IL" dirty="0" err="1" smtClean="0"/>
                        <a:t>ארדמן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3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מפרק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12</a:t>
                      </a:r>
                      <a:endParaRPr lang="he-IL" dirty="0"/>
                    </a:p>
                  </a:txBody>
                  <a:tcPr/>
                </a:tc>
              </a:tr>
              <a:tr h="375144">
                <a:tc>
                  <a:txBody>
                    <a:bodyPr/>
                    <a:lstStyle/>
                    <a:p>
                      <a:pPr algn="ctr" rtl="1"/>
                      <a:r>
                        <a:rPr lang="he-IL" dirty="0" err="1" smtClean="0"/>
                        <a:t>ג'ייג'יי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1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err="1" smtClean="0"/>
                        <a:t>סטז</a:t>
                      </a:r>
                      <a:r>
                        <a:rPr lang="he-IL" dirty="0" smtClean="0"/>
                        <a:t>'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1</a:t>
                      </a:r>
                      <a:endParaRPr lang="he-IL" dirty="0"/>
                    </a:p>
                  </a:txBody>
                  <a:tcPr/>
                </a:tc>
              </a:tr>
              <a:tr h="375144">
                <a:tc>
                  <a:txBody>
                    <a:bodyPr/>
                    <a:lstStyle/>
                    <a:p>
                      <a:pPr algn="ctr" rtl="1"/>
                      <a:r>
                        <a:rPr lang="he-IL" dirty="0" err="1" smtClean="0"/>
                        <a:t>ג'נטילה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1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err="1" smtClean="0"/>
                        <a:t>פטרושה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1</a:t>
                      </a:r>
                      <a:endParaRPr lang="he-IL" dirty="0"/>
                    </a:p>
                  </a:txBody>
                  <a:tcPr/>
                </a:tc>
              </a:tr>
              <a:tr h="375144">
                <a:tc>
                  <a:txBody>
                    <a:bodyPr/>
                    <a:lstStyle/>
                    <a:p>
                      <a:pPr algn="ctr" rtl="1"/>
                      <a:r>
                        <a:rPr lang="he-IL" dirty="0" err="1" smtClean="0"/>
                        <a:t>ג'סטיס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1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קונגרס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1</a:t>
                      </a:r>
                      <a:endParaRPr lang="he-IL" dirty="0"/>
                    </a:p>
                  </a:txBody>
                  <a:tcPr/>
                </a:tc>
              </a:tr>
              <a:tr h="375144">
                <a:tc>
                  <a:txBody>
                    <a:bodyPr/>
                    <a:lstStyle/>
                    <a:p>
                      <a:pPr algn="ctr" rtl="1"/>
                      <a:r>
                        <a:rPr lang="he-IL" dirty="0" err="1" smtClean="0"/>
                        <a:t>גוטייה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3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שנדר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4</a:t>
                      </a:r>
                      <a:endParaRPr lang="he-IL" dirty="0"/>
                    </a:p>
                  </a:txBody>
                  <a:tcPr/>
                </a:tc>
              </a:tr>
              <a:tr h="375144"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גנבו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1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/>
                </a:tc>
              </a:tr>
              <a:tr h="375144">
                <a:tc>
                  <a:txBody>
                    <a:bodyPr/>
                    <a:lstStyle/>
                    <a:p>
                      <a:pPr algn="ctr" rtl="1"/>
                      <a:r>
                        <a:rPr lang="he-IL" dirty="0" err="1" smtClean="0"/>
                        <a:t>ג'רמין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2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/>
                </a:tc>
              </a:tr>
              <a:tr h="375144"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דוגית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3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/>
                </a:tc>
              </a:tr>
              <a:tr h="375144">
                <a:tc>
                  <a:txBody>
                    <a:bodyPr/>
                    <a:lstStyle/>
                    <a:p>
                      <a:pPr algn="ctr" rtl="1"/>
                      <a:r>
                        <a:rPr lang="he-IL" dirty="0" err="1" smtClean="0"/>
                        <a:t>ווינס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1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/>
                </a:tc>
              </a:tr>
              <a:tr h="375144"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לוי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4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/>
                </a:tc>
              </a:tr>
              <a:tr h="375144"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מ.מקסים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8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/>
                </a:tc>
              </a:tr>
              <a:tr h="375144">
                <a:tc>
                  <a:txBody>
                    <a:bodyPr/>
                    <a:lstStyle/>
                    <a:p>
                      <a:pPr algn="ctr" rtl="1"/>
                      <a:r>
                        <a:rPr lang="he-IL" dirty="0" err="1" smtClean="0"/>
                        <a:t>מסז</a:t>
                      </a:r>
                      <a:r>
                        <a:rPr lang="he-IL" dirty="0" smtClean="0"/>
                        <a:t>'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1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785</Words>
  <Application>Microsoft Office PowerPoint</Application>
  <PresentationFormat>‫הצגה על המסך (4:3)</PresentationFormat>
  <Paragraphs>333</Paragraphs>
  <Slides>14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14</vt:i4>
      </vt:variant>
    </vt:vector>
  </HeadingPairs>
  <TitlesOfParts>
    <vt:vector size="15" baseType="lpstr">
      <vt:lpstr>ערכת נושא Office</vt:lpstr>
      <vt:lpstr>סיכום עונת עוברים 2012 - 2011</vt:lpstr>
      <vt:lpstr>יעדים לשנת 2011-12</vt:lpstr>
      <vt:lpstr>דגשים לעונה הנוכחית</vt:lpstr>
      <vt:lpstr>כללי</vt:lpstr>
      <vt:lpstr>השוואות עונה קודמת ונוכחית</vt:lpstr>
      <vt:lpstr>משמעויות</vt:lpstr>
      <vt:lpstr>ביצועים ותוצאות 2011/12 בהשוואה ל- 2010/11</vt:lpstr>
      <vt:lpstr>שמוש בפרים לעתודות</vt:lpstr>
      <vt:lpstr>שמוש בפרים לכלל השטיפות</vt:lpstr>
      <vt:lpstr>תוצאות עפ"י חודשים</vt:lpstr>
      <vt:lpstr>ניסוי קיץ 2012</vt:lpstr>
      <vt:lpstr>ניסוי קיץ(המשך)</vt:lpstr>
      <vt:lpstr>שקופית 13</vt:lpstr>
      <vt:lpstr>סיכומים והמלצות 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סיכום עונת עוברים 2012 - 2011</dc:title>
  <dc:creator> </dc:creator>
  <cp:lastModifiedBy> </cp:lastModifiedBy>
  <cp:revision>1</cp:revision>
  <dcterms:created xsi:type="dcterms:W3CDTF">2012-09-09T06:32:25Z</dcterms:created>
  <dcterms:modified xsi:type="dcterms:W3CDTF">2012-09-09T06:37:59Z</dcterms:modified>
</cp:coreProperties>
</file>